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2" roundtripDataSignature="AMtx7mhfNRstA+m7WgDUXRDuEdMlEegV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slide" Target="slides/slide87.xml"/><Relationship Id="rId90" Type="http://schemas.openxmlformats.org/officeDocument/2006/relationships/slide" Target="slides/slide86.xml"/><Relationship Id="rId92" Type="http://customschemas.google.com/relationships/presentationmetadata" Target="meta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ng.bz/vozJ"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Delimited data is a very common, popular way to share data.</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first one is a row delimiter. The row delimiter splits the file into logical records. There is one and only one record between delimiters.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second one is a field delimiter. Each record is made up of an identical number of fields, and the field delimiter tells where one field starts and ends.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PySpark provides 25 optional parameters when ingesting a CSV file.</a:t>
            </a:r>
            <a:endParaRPr/>
          </a:p>
        </p:txBody>
      </p:sp>
      <p:sp>
        <p:nvSpPr>
          <p:cNvPr id="150" name="Google Shape;15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Spark to infer the data types with </a:t>
            </a:r>
            <a:r>
              <a:rPr lang="en-US"/>
              <a:t>inferSchema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❶ We specify the file path where our data resides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❷ Our file uses a vertical bar as delimiter/separator, so we pass | as a parameter to sep.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❸ header takes a Boolean. When true, the first row of your file is parsed as the column names.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❹ inferSchema takes a Boolean as well. When true, it’ll pre-parse the data to infer the type of the column.</a:t>
            </a:r>
            <a:endParaRPr/>
          </a:p>
          <a:p>
            <a:pPr indent="0" lvl="0" marL="0" rtl="0" algn="l">
              <a:spcBef>
                <a:spcPts val="0"/>
              </a:spcBef>
              <a:spcAft>
                <a:spcPts val="0"/>
              </a:spcAft>
              <a:buNone/>
            </a:pPr>
            <a:r>
              <a:rPr lang="en-US"/>
              <a:t>❺ timestampFormat is used to inform the parser of the format (year, month, day, hour, minutes, seconds, microseconds) of the timestamp fields</a:t>
            </a:r>
            <a:endParaRPr/>
          </a:p>
        </p:txBody>
      </p:sp>
      <p:sp>
        <p:nvSpPr>
          <p:cNvPr id="158" name="Google Shape;15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inferring the schema can be very expensive if you have a lot of data. </a:t>
            </a:r>
            <a:endParaRPr/>
          </a:p>
          <a:p>
            <a:pPr indent="0" lvl="0" marL="0" rtl="0" algn="l">
              <a:spcBef>
                <a:spcPts val="0"/>
              </a:spcBef>
              <a:spcAft>
                <a:spcPts val="0"/>
              </a:spcAft>
              <a:buNone/>
            </a:pPr>
            <a:r>
              <a:rPr lang="en-US"/>
              <a:t>- read a data source multiple times, it’s a good idea to keep the schema information once inferred! </a:t>
            </a:r>
            <a:endParaRPr/>
          </a:p>
          <a:p>
            <a:pPr indent="0" lvl="0" marL="0" rtl="0" algn="l">
              <a:spcBef>
                <a:spcPts val="0"/>
              </a:spcBef>
              <a:spcAft>
                <a:spcPts val="0"/>
              </a:spcAft>
              <a:buNone/>
            </a:pPr>
            <a:r>
              <a:rPr lang="en-US"/>
              <a:t>- also take a small representative data set to infer the schema, followed by reading the large data set.</a:t>
            </a:r>
            <a:endParaRPr/>
          </a:p>
        </p:txBody>
      </p:sp>
      <p:sp>
        <p:nvSpPr>
          <p:cNvPr id="172" name="Google Shape;17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Schema of the logs data frame</a:t>
            </a:r>
            <a:endParaRPr/>
          </a:p>
        </p:txBody>
      </p:sp>
      <p:sp>
        <p:nvSpPr>
          <p:cNvPr id="179" name="Google Shape;17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 center table containing a bunch of IDs (or </a:t>
            </a:r>
            <a:r>
              <a:rPr b="0" i="1" lang="en-US" sz="1200" u="none" strike="noStrike">
                <a:solidFill>
                  <a:schemeClr val="dk1"/>
                </a:solidFill>
                <a:latin typeface="Calibri"/>
                <a:ea typeface="Calibri"/>
                <a:cs typeface="Calibri"/>
                <a:sym typeface="Calibri"/>
              </a:rPr>
              <a:t>keys</a:t>
            </a:r>
            <a:r>
              <a:rPr b="0" i="0" lang="en-US" sz="1200" u="none" strike="noStrike">
                <a:solidFill>
                  <a:schemeClr val="dk1"/>
                </a:solidFill>
                <a:latin typeface="Calibri"/>
                <a:ea typeface="Calibri"/>
                <a:cs typeface="Calibri"/>
                <a:sym typeface="Calibri"/>
              </a:rPr>
              <a:t>) and some ancillary tables containing a legend between each key and its value.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This is called a </a:t>
            </a:r>
            <a:r>
              <a:rPr b="0" i="1" lang="en-US" sz="1200" u="none" strike="noStrike">
                <a:solidFill>
                  <a:schemeClr val="dk1"/>
                </a:solidFill>
                <a:latin typeface="Calibri"/>
                <a:ea typeface="Calibri"/>
                <a:cs typeface="Calibri"/>
                <a:sym typeface="Calibri"/>
              </a:rPr>
              <a:t>star schema</a:t>
            </a:r>
            <a:r>
              <a:rPr b="0" i="0" lang="en-US" sz="1200" u="none" strike="noStrike">
                <a:solidFill>
                  <a:schemeClr val="dk1"/>
                </a:solidFill>
                <a:latin typeface="Calibri"/>
                <a:ea typeface="Calibri"/>
                <a:cs typeface="Calibri"/>
                <a:sym typeface="Calibri"/>
              </a:rPr>
              <a:t> since it looks like a star.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Star schemas are common in the relational database world because of </a:t>
            </a:r>
            <a:r>
              <a:rPr b="0" i="1" lang="en-US" sz="1200" u="none" strike="noStrike">
                <a:solidFill>
                  <a:schemeClr val="dk1"/>
                </a:solidFill>
                <a:latin typeface="Calibri"/>
                <a:ea typeface="Calibri"/>
                <a:cs typeface="Calibri"/>
                <a:sym typeface="Calibri"/>
              </a:rPr>
              <a:t>normalization</a:t>
            </a:r>
            <a:r>
              <a:rPr b="0" i="0" lang="en-US" sz="1200" u="none" strike="noStrike">
                <a:solidFill>
                  <a:schemeClr val="dk1"/>
                </a:solidFill>
                <a:latin typeface="Calibri"/>
                <a:ea typeface="Calibri"/>
                <a:cs typeface="Calibri"/>
                <a:sym typeface="Calibri"/>
              </a:rPr>
              <a:t>, a process used to avoid duplicating pieces of data and improve data integrity.</a:t>
            </a:r>
            <a:endParaRPr/>
          </a:p>
          <a:p>
            <a:pPr indent="0" lvl="0" marL="0" rtl="0" algn="l">
              <a:spcBef>
                <a:spcPts val="0"/>
              </a:spcBef>
              <a:spcAft>
                <a:spcPts val="0"/>
              </a:spcAft>
              <a:buNone/>
            </a:pPr>
            <a:r>
              <a:rPr lang="en-US"/>
              <a:t>center table logs contain IDs that map to the auxiliary tables called link tables. </a:t>
            </a:r>
            <a:endParaRPr/>
          </a:p>
        </p:txBody>
      </p:sp>
      <p:sp>
        <p:nvSpPr>
          <p:cNvPr id="187" name="Google Shape;18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Normalized data has many advantages when you’re working with relational information (</a:t>
            </a:r>
            <a:endParaRPr/>
          </a:p>
          <a:p>
            <a:pPr indent="-171450" lvl="0" marL="171450" rtl="0" algn="l">
              <a:spcBef>
                <a:spcPts val="0"/>
              </a:spcBef>
              <a:spcAft>
                <a:spcPts val="0"/>
              </a:spcAft>
              <a:buClr>
                <a:schemeClr val="dk1"/>
              </a:buClr>
              <a:buSzPts val="1200"/>
              <a:buFont typeface="Calibri"/>
              <a:buChar char="-"/>
            </a:pPr>
            <a:r>
              <a:rPr lang="en-US"/>
              <a:t>easier to maintain, data normalization reduces the probability of getting anomalies or illogical records in the data. </a:t>
            </a:r>
            <a:endParaRPr/>
          </a:p>
          <a:p>
            <a:pPr indent="-171450" lvl="0" marL="171450" rtl="0" algn="l">
              <a:spcBef>
                <a:spcPts val="0"/>
              </a:spcBef>
              <a:spcAft>
                <a:spcPts val="0"/>
              </a:spcAft>
              <a:buClr>
                <a:schemeClr val="dk1"/>
              </a:buClr>
              <a:buSzPts val="1200"/>
              <a:buFont typeface="Calibri"/>
              <a:buChar char="-"/>
            </a:pPr>
            <a:r>
              <a:rPr lang="en-US"/>
              <a:t>disadvantage, large-scale data systems sometimes embrace denormalized tables to avoid costly join operations.</a:t>
            </a:r>
            <a:endParaRPr/>
          </a:p>
        </p:txBody>
      </p:sp>
      <p:sp>
        <p:nvSpPr>
          <p:cNvPr id="195" name="Google Shape;19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Calibri"/>
              <a:buChar char="-"/>
            </a:pPr>
            <a:r>
              <a:rPr lang="en-US"/>
              <a:t>.show(5, False) shows five rows without truncating their representation so that we can show the whole content.</a:t>
            </a:r>
            <a:endParaRPr/>
          </a:p>
          <a:p>
            <a:pPr indent="-171450" lvl="0" marL="171450" marR="0" rtl="0" algn="l">
              <a:lnSpc>
                <a:spcPct val="100000"/>
              </a:lnSpc>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Select() can take &gt;=1 column objects, or strings representing column names, and return a data frame containing only the listed columns.</a:t>
            </a:r>
            <a:endParaRPr/>
          </a:p>
          <a:p>
            <a:pPr indent="0" lvl="0" marL="0" rtl="0" algn="l">
              <a:spcBef>
                <a:spcPts val="0"/>
              </a:spcBef>
              <a:spcAft>
                <a:spcPts val="0"/>
              </a:spcAft>
              <a:buNone/>
            </a:pPr>
            <a:br>
              <a:rPr lang="en-US"/>
            </a:br>
            <a:endParaRPr/>
          </a:p>
        </p:txBody>
      </p:sp>
      <p:sp>
        <p:nvSpPr>
          <p:cNvPr id="208" name="Google Shape;20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4 statements are interpreted the same.</a:t>
            </a:r>
            <a:endParaRPr/>
          </a:p>
          <a:p>
            <a:pPr indent="0" lvl="0" marL="0" rtl="0" algn="l">
              <a:spcBef>
                <a:spcPts val="0"/>
              </a:spcBef>
              <a:spcAft>
                <a:spcPts val="0"/>
              </a:spcAft>
              <a:buNone/>
            </a:pPr>
            <a:r>
              <a:rPr lang="en-US"/>
              <a:t>prefixing the list with * removed the container so that each element becomes a parameter of the function</a:t>
            </a:r>
            <a:endParaRPr/>
          </a:p>
          <a:p>
            <a:pPr indent="0" lvl="0" marL="0" rtl="0" algn="l">
              <a:spcBef>
                <a:spcPts val="0"/>
              </a:spcBef>
              <a:spcAft>
                <a:spcPts val="0"/>
              </a:spcAft>
              <a:buNone/>
            </a:pPr>
            <a:r>
              <a:rPr lang="en-US"/>
              <a:t>When explicitly selecting a few columns, you don’t have to wrap them into a list. </a:t>
            </a:r>
            <a:endParaRPr/>
          </a:p>
          <a:p>
            <a:pPr indent="0" lvl="0" marL="0" rtl="0" algn="l">
              <a:spcBef>
                <a:spcPts val="0"/>
              </a:spcBef>
              <a:spcAft>
                <a:spcPts val="0"/>
              </a:spcAft>
              <a:buNone/>
            </a:pPr>
            <a:r>
              <a:rPr lang="en-US"/>
              <a:t>If you’re already working on a list of columns, you can unpack them with a * prefix. </a:t>
            </a:r>
            <a:endParaRPr/>
          </a:p>
        </p:txBody>
      </p:sp>
      <p:sp>
        <p:nvSpPr>
          <p:cNvPr id="217" name="Google Shape;21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goes deeper into data transformation, this time using structured data.</a:t>
            </a:r>
            <a:endParaRPr/>
          </a:p>
          <a:p>
            <a:pPr indent="0" lvl="0" marL="0" rtl="0" algn="l">
              <a:spcBef>
                <a:spcPts val="0"/>
              </a:spcBef>
              <a:spcAft>
                <a:spcPts val="0"/>
              </a:spcAft>
              <a:buNone/>
            </a:pPr>
            <a:r>
              <a:rPr lang="en-US"/>
              <a:t>relational (or tabular,1 or row and columns) data, one of the most common formats popularized by SQL and Excel.</a:t>
            </a:r>
            <a:endParaRPr/>
          </a:p>
          <a:p>
            <a:pPr indent="0" lvl="0" marL="0" rtl="0" algn="l">
              <a:spcBef>
                <a:spcPts val="0"/>
              </a:spcBef>
              <a:spcAft>
                <a:spcPts val="0"/>
              </a:spcAft>
              <a:buNone/>
            </a:pPr>
            <a:r>
              <a:rPr lang="en-US"/>
              <a:t>use the public Canadian television schedule data to identify and measure the proportion of commercials over its total programming.</a:t>
            </a:r>
            <a:endParaRPr/>
          </a:p>
          <a:p>
            <a:pPr indent="0" lvl="0" marL="0" rtl="0" algn="l">
              <a:spcBef>
                <a:spcPts val="0"/>
              </a:spcBef>
              <a:spcAft>
                <a:spcPts val="0"/>
              </a:spcAft>
              <a:buNone/>
            </a:pPr>
            <a:r>
              <a:rPr lang="en-US"/>
              <a:t>how the data frame provides the necessary abstractions to represent a data table</a:t>
            </a:r>
            <a:endParaRPr/>
          </a:p>
        </p:txBody>
      </p:sp>
      <p:sp>
        <p:nvSpPr>
          <p:cNvPr id="93" name="Google Shape;9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data frame keeps track of its columns in the columns attributes; </a:t>
            </a:r>
            <a:endParaRPr/>
          </a:p>
          <a:p>
            <a:pPr indent="0" lvl="0" marL="0" rtl="0" algn="l">
              <a:spcBef>
                <a:spcPts val="0"/>
              </a:spcBef>
              <a:spcAft>
                <a:spcPts val="0"/>
              </a:spcAft>
              <a:buNone/>
            </a:pPr>
            <a:r>
              <a:rPr lang="en-US"/>
              <a:t>logs.columns is a Python list containing all the column names of the logs data 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❶ The array_split() function comes from the numpy package, imported as np at the beginning of this listing.</a:t>
            </a:r>
            <a:endParaRPr/>
          </a:p>
          <a:p>
            <a:pPr indent="0" lvl="0" marL="0" rtl="0" algn="l">
              <a:spcBef>
                <a:spcPts val="0"/>
              </a:spcBef>
              <a:spcAft>
                <a:spcPts val="0"/>
              </a:spcAft>
              <a:buNone/>
            </a:pPr>
            <a:r>
              <a:rPr lang="en-US"/>
              <a:t>splitting the logs.columns list into approximate groups of three.</a:t>
            </a:r>
            <a:endParaRPr/>
          </a:p>
          <a:p>
            <a:pPr indent="0" lvl="0" marL="0" rtl="0" algn="l">
              <a:spcBef>
                <a:spcPts val="0"/>
              </a:spcBef>
              <a:spcAft>
                <a:spcPts val="0"/>
              </a:spcAft>
              <a:buNone/>
            </a:pPr>
            <a:r>
              <a:rPr lang="en-US"/>
              <a:t>The function takes an array and a number of desired sub-arrays, N, and returns a list of N sub-arrays.</a:t>
            </a:r>
            <a:endParaRPr/>
          </a:p>
          <a:p>
            <a:pPr indent="0" lvl="0" marL="0" rtl="0" algn="l">
              <a:spcBef>
                <a:spcPts val="0"/>
              </a:spcBef>
              <a:spcAft>
                <a:spcPts val="0"/>
              </a:spcAft>
              <a:buNone/>
            </a:pPr>
            <a:r>
              <a:rPr lang="en-US"/>
              <a:t>For the number of sub-arrays, we divide the number of columns by three, using an integer division, //.</a:t>
            </a:r>
            <a:endParaRPr/>
          </a:p>
        </p:txBody>
      </p:sp>
      <p:sp>
        <p:nvSpPr>
          <p:cNvPr id="224" name="Google Shape;22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iterates over the list of sub-arrays, using select(); </a:t>
            </a:r>
            <a:endParaRPr/>
          </a:p>
          <a:p>
            <a:pPr indent="0" lvl="0" marL="0" rtl="0" algn="l">
              <a:spcBef>
                <a:spcPts val="0"/>
              </a:spcBef>
              <a:spcAft>
                <a:spcPts val="0"/>
              </a:spcAft>
              <a:buNone/>
            </a:pPr>
            <a:r>
              <a:rPr lang="en-US"/>
              <a:t>select the columns present inside each sub-array and use show() to display them on the screen.</a:t>
            </a:r>
            <a:endParaRPr/>
          </a:p>
        </p:txBody>
      </p:sp>
      <p:sp>
        <p:nvSpPr>
          <p:cNvPr id="231" name="Google Shape;23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selecting columns is choosing what not to select.</a:t>
            </a:r>
            <a:endParaRPr/>
          </a:p>
          <a:p>
            <a:pPr indent="0" lvl="0" marL="0" rtl="0" algn="l">
              <a:spcBef>
                <a:spcPts val="0"/>
              </a:spcBef>
              <a:spcAft>
                <a:spcPts val="0"/>
              </a:spcAft>
              <a:buNone/>
            </a:pPr>
            <a:r>
              <a:rPr lang="en-US"/>
              <a:t>We could do the full trip with select(), carefully crafting our list of columns to keep just the one we want</a:t>
            </a:r>
            <a:endParaRPr/>
          </a:p>
          <a:p>
            <a:pPr indent="0" lvl="0" marL="0" rtl="0" algn="l">
              <a:spcBef>
                <a:spcPts val="0"/>
              </a:spcBef>
              <a:spcAft>
                <a:spcPts val="0"/>
              </a:spcAft>
              <a:buNone/>
            </a:pPr>
            <a:r>
              <a:rPr lang="en-US"/>
              <a:t>Get rid of 2 columns – BroadcastLogID, SequenceNO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Just like select(), drop() takes a *cols and returns a data frame, this time excluding the columns passed as parameters.</a:t>
            </a:r>
            <a:endParaRPr/>
          </a:p>
          <a:p>
            <a:pPr indent="0" lvl="0" marL="0" rtl="0" algn="l">
              <a:spcBef>
                <a:spcPts val="0"/>
              </a:spcBef>
              <a:spcAft>
                <a:spcPts val="0"/>
              </a:spcAft>
              <a:buNone/>
            </a:pPr>
            <a:r>
              <a:rPr lang="en-US"/>
              <a:t>Just like every other method in PySpark, drop() returns a new data frame, so we overwrite our logs variable by assigning the result of our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Unlike select(), where selecting a column that doesn’t exist will return a runtime error, dropping a nonexistent column is a no-op. PySpark will simply ignore the columns it doesn’t find. </a:t>
            </a:r>
            <a:endParaRPr/>
          </a:p>
          <a:p>
            <a:pPr indent="0" lvl="0" marL="0" rtl="0" algn="l">
              <a:spcBef>
                <a:spcPts val="0"/>
              </a:spcBef>
              <a:spcAft>
                <a:spcPts val="0"/>
              </a:spcAft>
              <a:buNone/>
            </a:pPr>
            <a:r>
              <a:t/>
            </a:r>
            <a:endParaRPr/>
          </a:p>
        </p:txBody>
      </p:sp>
      <p:sp>
        <p:nvSpPr>
          <p:cNvPr id="238" name="Google Shape;23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can view drop() and select() as being two sides of the same coin: one drops what you specify; the other keeps what you specify</a:t>
            </a:r>
            <a:endParaRPr/>
          </a:p>
        </p:txBody>
      </p:sp>
      <p:sp>
        <p:nvSpPr>
          <p:cNvPr id="246" name="Google Shape;24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Display the duration column – duration of each show.</a:t>
            </a:r>
            <a:endParaRPr/>
          </a:p>
          <a:p>
            <a:pPr indent="0" lvl="0" marL="0" rtl="0" algn="l">
              <a:spcBef>
                <a:spcPts val="0"/>
              </a:spcBef>
              <a:spcAft>
                <a:spcPts val="0"/>
              </a:spcAft>
              <a:buNone/>
            </a:pPr>
            <a:r>
              <a:rPr lang="en-US"/>
              <a:t>PySpark doesn’t have a default type for time without dates or duration, so it kept the column as a string.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❶ The dtypes attribute of a data frame contains the name of the column and its type, wrapped in a tuple.</a:t>
            </a:r>
            <a:endParaRPr/>
          </a:p>
          <a:p>
            <a:pPr indent="0" lvl="0" marL="0" rtl="0" algn="l">
              <a:spcBef>
                <a:spcPts val="0"/>
              </a:spcBef>
              <a:spcAft>
                <a:spcPts val="0"/>
              </a:spcAft>
              <a:buNone/>
            </a:pPr>
            <a:r>
              <a:rPr lang="en-US"/>
              <a:t>PySpark doesn’t have a default type for time without dates or duration, so it kept the column as a string</a:t>
            </a:r>
            <a:endParaRPr/>
          </a:p>
        </p:txBody>
      </p:sp>
      <p:sp>
        <p:nvSpPr>
          <p:cNvPr id="254" name="Google Shape;25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The pyspark.sql.functions module (which we aliased as F) contains the substr() function that extracts a substring from a string column</a:t>
            </a:r>
            <a:endParaRPr/>
          </a:p>
          <a:p>
            <a:pPr indent="-171450" lvl="0" marL="171450" rtl="0" algn="l">
              <a:spcBef>
                <a:spcPts val="0"/>
              </a:spcBef>
              <a:spcAft>
                <a:spcPts val="0"/>
              </a:spcAft>
              <a:buClr>
                <a:schemeClr val="dk1"/>
              </a:buClr>
              <a:buSzPts val="1200"/>
              <a:buFont typeface="Calibri"/>
              <a:buChar char="-"/>
            </a:pPr>
            <a:r>
              <a:rPr lang="en-US"/>
              <a:t>use it to extract the hours, minutes, and seconds from the Duration columns. The substr() method takes two parameters. The first gives the position of where the sub-string starts, the first character being 1, not 0 like in Python. The second gives the length of the sub-string we want to extract in a number of characters.</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en-US"/>
              <a:t>❶ The original column, for sanity</a:t>
            </a:r>
            <a:endParaRPr/>
          </a:p>
          <a:p>
            <a:pPr indent="-171450" lvl="0" marL="171450" rtl="0" algn="l">
              <a:spcBef>
                <a:spcPts val="0"/>
              </a:spcBef>
              <a:spcAft>
                <a:spcPts val="0"/>
              </a:spcAft>
              <a:buClr>
                <a:schemeClr val="dk1"/>
              </a:buClr>
              <a:buSzPts val="1200"/>
              <a:buFont typeface="Calibri"/>
              <a:buChar char="-"/>
            </a:pPr>
            <a:r>
              <a:rPr lang="en-US"/>
              <a:t>❷ The first two characters are the hours.</a:t>
            </a:r>
            <a:endParaRPr/>
          </a:p>
          <a:p>
            <a:pPr indent="-171450" lvl="0" marL="171450" rtl="0" algn="l">
              <a:spcBef>
                <a:spcPts val="0"/>
              </a:spcBef>
              <a:spcAft>
                <a:spcPts val="0"/>
              </a:spcAft>
              <a:buClr>
                <a:schemeClr val="dk1"/>
              </a:buClr>
              <a:buSzPts val="1200"/>
              <a:buFont typeface="Calibri"/>
              <a:buChar char="-"/>
            </a:pPr>
            <a:r>
              <a:rPr lang="en-US"/>
              <a:t>❸ The fourth and fifth characters are the minutes.</a:t>
            </a:r>
            <a:endParaRPr/>
          </a:p>
          <a:p>
            <a:pPr indent="-171450" lvl="0" marL="171450" rtl="0" algn="l">
              <a:spcBef>
                <a:spcPts val="0"/>
              </a:spcBef>
              <a:spcAft>
                <a:spcPts val="0"/>
              </a:spcAft>
              <a:buClr>
                <a:schemeClr val="dk1"/>
              </a:buClr>
              <a:buSzPts val="1200"/>
              <a:buFont typeface="Calibri"/>
              <a:buChar char="-"/>
            </a:pPr>
            <a:r>
              <a:rPr lang="en-US"/>
              <a:t>❹ The seventh and eighth characters are the seconds.</a:t>
            </a:r>
            <a:endParaRPr/>
          </a:p>
          <a:p>
            <a:pPr indent="-171450" lvl="0" marL="171450" rtl="0" algn="l">
              <a:spcBef>
                <a:spcPts val="0"/>
              </a:spcBef>
              <a:spcAft>
                <a:spcPts val="0"/>
              </a:spcAft>
              <a:buClr>
                <a:schemeClr val="dk1"/>
              </a:buClr>
              <a:buSzPts val="1200"/>
              <a:buFont typeface="Calibri"/>
              <a:buChar char="-"/>
            </a:pPr>
            <a:r>
              <a:rPr lang="en-US"/>
              <a:t>❺ To avoid seeing identical rows, I’ve added a distinct() to the results.</a:t>
            </a:r>
            <a:endParaRPr/>
          </a:p>
          <a:p>
            <a:pPr indent="-171450" lvl="0" marL="171450" rtl="0" algn="l">
              <a:spcBef>
                <a:spcPts val="0"/>
              </a:spcBef>
              <a:spcAft>
                <a:spcPts val="0"/>
              </a:spcAft>
              <a:buClr>
                <a:schemeClr val="dk1"/>
              </a:buClr>
              <a:buSzPts val="1200"/>
              <a:buFont typeface="Calibri"/>
              <a:buChar char="-"/>
            </a:pPr>
            <a:r>
              <a:rPr lang="en-US"/>
              <a:t>use the distinct() method before show(), which de-dupes the data frame. </a:t>
            </a:r>
            <a:endParaRPr/>
          </a:p>
          <a:p>
            <a:pPr indent="-171450" lvl="0" marL="171450" rtl="0" algn="l">
              <a:spcBef>
                <a:spcPts val="0"/>
              </a:spcBef>
              <a:spcAft>
                <a:spcPts val="0"/>
              </a:spcAft>
              <a:buClr>
                <a:schemeClr val="dk1"/>
              </a:buClr>
              <a:buSzPts val="1200"/>
              <a:buFont typeface="Calibri"/>
              <a:buChar char="-"/>
            </a:pPr>
            <a:r>
              <a:rPr lang="en-US"/>
              <a:t>distinct() to avoid seeing identical occurrences that would provide no additional information when displayed.</a:t>
            </a:r>
            <a:endParaRPr/>
          </a:p>
          <a:p>
            <a:pPr indent="0" lvl="0" marL="0" rtl="0" algn="l">
              <a:spcBef>
                <a:spcPts val="0"/>
              </a:spcBef>
              <a:spcAft>
                <a:spcPts val="0"/>
              </a:spcAft>
              <a:buNone/>
            </a:pPr>
            <a:r>
              <a:t/>
            </a:r>
            <a:endParaRPr/>
          </a:p>
        </p:txBody>
      </p:sp>
      <p:sp>
        <p:nvSpPr>
          <p:cNvPr id="263" name="Google Shape;26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performed arithmetic directly on the columns. There are 60 seconds in a minute, and 60 * 60 seconds in an hour. </a:t>
            </a:r>
            <a:endParaRPr/>
          </a:p>
          <a:p>
            <a:pPr indent="0" lvl="0" marL="0" rtl="0" algn="l">
              <a:spcBef>
                <a:spcPts val="0"/>
              </a:spcBef>
              <a:spcAft>
                <a:spcPts val="0"/>
              </a:spcAft>
              <a:buNone/>
            </a:pPr>
            <a:r>
              <a:rPr lang="en-US"/>
              <a:t>PySpark respects operator precedence, so we don’t have to clobber our equation with parentheses.</a:t>
            </a:r>
            <a:endParaRPr/>
          </a:p>
        </p:txBody>
      </p:sp>
      <p:sp>
        <p:nvSpPr>
          <p:cNvPr id="271" name="Google Shape;27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Instead of using select() on all the columns plus our new one, use withColumn()</a:t>
            </a:r>
            <a:endParaRPr/>
          </a:p>
          <a:p>
            <a:pPr indent="0" lvl="0" marL="0" rtl="0" algn="l">
              <a:spcBef>
                <a:spcPts val="0"/>
              </a:spcBef>
              <a:spcAft>
                <a:spcPts val="0"/>
              </a:spcAft>
              <a:buNone/>
            </a:pPr>
            <a:r>
              <a:rPr lang="en-US"/>
              <a:t>Applied to a data frame, it’ll return a data frame with the new column appended. </a:t>
            </a:r>
            <a:endParaRPr/>
          </a:p>
          <a:p>
            <a:pPr indent="0" lvl="0" marL="0" rtl="0" algn="l">
              <a:spcBef>
                <a:spcPts val="0"/>
              </a:spcBef>
              <a:spcAft>
                <a:spcPts val="0"/>
              </a:spcAft>
              <a:buNone/>
            </a:pPr>
            <a:r>
              <a:rPr lang="en-US"/>
              <a:t>Our Duration_seconds columns have been added at the end of our data frame.</a:t>
            </a:r>
            <a:endParaRPr/>
          </a:p>
        </p:txBody>
      </p:sp>
      <p:sp>
        <p:nvSpPr>
          <p:cNvPr id="278" name="Google Shape;27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When you need to create a few new ones without changing the rest of the data frame, I prefer withColumn().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Creating many (100+) new columns using withColumns() will slow Spark down to a grind. If you need to create a lot of columns at once, use the select() approach. While it will generate the same work, it is less tasking on the query planner.</a:t>
            </a:r>
            <a:endParaRPr/>
          </a:p>
        </p:txBody>
      </p:sp>
      <p:sp>
        <p:nvSpPr>
          <p:cNvPr id="285" name="Google Shape;28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SparkReader object - this time for delimited data rather than unstructured text</a:t>
            </a:r>
            <a:endParaRPr/>
          </a:p>
          <a:p>
            <a:pPr indent="0" lvl="0" marL="0" rtl="0" algn="l">
              <a:spcBef>
                <a:spcPts val="0"/>
              </a:spcBef>
              <a:spcAft>
                <a:spcPts val="0"/>
              </a:spcAft>
              <a:buNone/>
            </a:pPr>
            <a:r>
              <a:rPr lang="en-US"/>
              <a:t>most common operations on Column objects, processing data in a two-dimensional setting.</a:t>
            </a:r>
            <a:endParaRPr/>
          </a:p>
          <a:p>
            <a:pPr indent="0" lvl="0" marL="0" rtl="0" algn="l">
              <a:spcBef>
                <a:spcPts val="0"/>
              </a:spcBef>
              <a:spcAft>
                <a:spcPts val="0"/>
              </a:spcAft>
              <a:buNone/>
            </a:pPr>
            <a:r>
              <a:rPr lang="en-US"/>
              <a:t>PySpark’s lightweight EDA (exploratory data analysis) capabilities through the summary() and describe() methods. </a:t>
            </a:r>
            <a:endParaRPr/>
          </a:p>
        </p:txBody>
      </p:sp>
      <p:sp>
        <p:nvSpPr>
          <p:cNvPr id="100" name="Google Shape;10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need to unpack our column names if they’re in a list</a:t>
            </a:r>
            <a:endParaRPr/>
          </a:p>
        </p:txBody>
      </p:sp>
      <p:sp>
        <p:nvSpPr>
          <p:cNvPr id="299" name="Google Shape;29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reordering columns is equivalent to selecting columns in a different order, select() is the perfect method </a:t>
            </a:r>
            <a:endParaRPr/>
          </a:p>
          <a:p>
            <a:pPr indent="0" lvl="0" marL="0" rtl="0" algn="l">
              <a:spcBef>
                <a:spcPts val="0"/>
              </a:spcBef>
              <a:spcAft>
                <a:spcPts val="0"/>
              </a:spcAft>
              <a:buNone/>
            </a:pPr>
            <a:r>
              <a:rPr lang="en-US"/>
              <a:t>For instance, if we wanted to sort the columns alphabetically, we could use the sorted function on the list of our data frame columns,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most programming languages, capital letters come before lowercase ones.</a:t>
            </a:r>
            <a:endParaRPr/>
          </a:p>
        </p:txBody>
      </p:sp>
      <p:sp>
        <p:nvSpPr>
          <p:cNvPr id="306" name="Google Shape;30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we can quickly explore numerical columns using PySpark’s describe() and summary() methods.</a:t>
            </a:r>
            <a:endParaRPr/>
          </a:p>
          <a:p>
            <a:pPr indent="0" lvl="0" marL="0" rtl="0" algn="l">
              <a:spcBef>
                <a:spcPts val="0"/>
              </a:spcBef>
              <a:spcAft>
                <a:spcPts val="0"/>
              </a:spcAft>
              <a:buNone/>
            </a:pPr>
            <a:r>
              <a:rPr lang="en-US"/>
              <a:t>describe() will show summary statistics (count, mean, standard deviation, min, and max) on all numerical and string columns.</a:t>
            </a:r>
            <a:endParaRPr/>
          </a:p>
          <a:p>
            <a:pPr indent="0" lvl="0" marL="0" rtl="0" algn="l">
              <a:spcBef>
                <a:spcPts val="0"/>
              </a:spcBef>
              <a:spcAft>
                <a:spcPts val="0"/>
              </a:spcAft>
              <a:buNone/>
            </a:pPr>
            <a:r>
              <a:rPr lang="en-US"/>
              <a:t>Note that describe() will (lazily) compute the data frame but won’t display it, just like any transformation, so we have to show() the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❶ Numerical columns will display the information in a description table, like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❷ If the type of the column isn’t compatible, PySpark displays only the title column.</a:t>
            </a:r>
            <a:endParaRPr/>
          </a:p>
        </p:txBody>
      </p:sp>
      <p:sp>
        <p:nvSpPr>
          <p:cNvPr id="313" name="Google Shape;31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describe() will take *cols as a parameter (one or more columns, the same way as select() or drop()),</a:t>
            </a:r>
            <a:endParaRPr/>
          </a:p>
          <a:p>
            <a:pPr indent="0" lvl="0" marL="0" rtl="0" algn="l">
              <a:spcBef>
                <a:spcPts val="0"/>
              </a:spcBef>
              <a:spcAft>
                <a:spcPts val="0"/>
              </a:spcAft>
              <a:buNone/>
            </a:pPr>
            <a:r>
              <a:rPr lang="en-US"/>
              <a:t> summary() will take *statistics as a parameter. </a:t>
            </a:r>
            <a:endParaRPr/>
          </a:p>
          <a:p>
            <a:pPr indent="0" lvl="0" marL="0" rtl="0" algn="l">
              <a:spcBef>
                <a:spcPts val="0"/>
              </a:spcBef>
              <a:spcAft>
                <a:spcPts val="0"/>
              </a:spcAft>
              <a:buNone/>
            </a:pPr>
            <a:r>
              <a:rPr lang="en-US"/>
              <a:t>This means that you’ll need to select the columns you want to see before passing the summary()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❶ By default, we have count, mean, stddev, min, 25%, 50%, 75%, max as statistics.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❷ We can also pass our own, following the same nomenclature convention.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1" name="Google Shape;32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Linking/joining data frame</a:t>
            </a:r>
            <a:endParaRPr/>
          </a:p>
          <a:p>
            <a:pPr indent="0" lvl="0" marL="0" rtl="0" algn="l">
              <a:spcBef>
                <a:spcPts val="0"/>
              </a:spcBef>
              <a:spcAft>
                <a:spcPts val="0"/>
              </a:spcAft>
              <a:buNone/>
            </a:pPr>
            <a:r>
              <a:rPr lang="en-US"/>
              <a:t>Grouping data</a:t>
            </a:r>
            <a:endParaRPr/>
          </a:p>
        </p:txBody>
      </p:sp>
      <p:sp>
        <p:nvSpPr>
          <p:cNvPr id="329" name="Google Shape;32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join operation is a way to take the data from one data frame and link it to another one according to a set of rules.</a:t>
            </a:r>
            <a:endParaRPr/>
          </a:p>
          <a:p>
            <a:pPr indent="0" lvl="0" marL="0" rtl="0" algn="l">
              <a:spcBef>
                <a:spcPts val="0"/>
              </a:spcBef>
              <a:spcAft>
                <a:spcPts val="0"/>
              </a:spcAft>
              <a:buNone/>
            </a:pPr>
            <a:r>
              <a:rPr lang="en-US"/>
              <a:t>Goal - filter the data frame to keep only the primary channels</a:t>
            </a:r>
            <a:endParaRPr/>
          </a:p>
          <a:p>
            <a:pPr indent="0" lvl="0" marL="0" rtl="0" algn="l">
              <a:spcBef>
                <a:spcPts val="0"/>
              </a:spcBef>
              <a:spcAft>
                <a:spcPts val="0"/>
              </a:spcAft>
              <a:buNone/>
            </a:pPr>
            <a:r>
              <a:rPr lang="en-US"/>
              <a:t>❶ This is the channel identifier.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❷ This is the channel key (which maps to our center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❸ This is a Boolean flag: Is the channel primary (1) or (0)? We want only the 1s.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2" name="Google Shape;34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construct a join between two data frames in PySpark by filling the blueprint</a:t>
            </a:r>
            <a:endParaRPr/>
          </a:p>
        </p:txBody>
      </p:sp>
      <p:sp>
        <p:nvSpPr>
          <p:cNvPr id="351" name="Google Shape;351;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Log is the left table, right is log_identifier</a:t>
            </a:r>
            <a:endParaRPr/>
          </a:p>
          <a:p>
            <a:pPr indent="0" lvl="0" marL="0" rtl="0" algn="l">
              <a:spcBef>
                <a:spcPts val="0"/>
              </a:spcBef>
              <a:spcAft>
                <a:spcPts val="0"/>
              </a:spcAft>
              <a:buNone/>
            </a:pPr>
            <a:r>
              <a:rPr lang="en-US"/>
              <a:t>A join is performed on two tables at a time</a:t>
            </a:r>
            <a:endParaRPr/>
          </a:p>
          <a:p>
            <a:pPr indent="0" lvl="0" marL="0" rtl="0" algn="l">
              <a:spcBef>
                <a:spcPts val="0"/>
              </a:spcBef>
              <a:spcAft>
                <a:spcPts val="0"/>
              </a:spcAft>
              <a:buNone/>
            </a:pPr>
            <a:r>
              <a:rPr lang="en-US"/>
              <a:t>In PySpark, the left table is to the left of the join() method, whereas the right is to the right (inside the parentheses). </a:t>
            </a:r>
            <a:endParaRPr/>
          </a:p>
        </p:txBody>
      </p:sp>
      <p:sp>
        <p:nvSpPr>
          <p:cNvPr id="359" name="Google Shape;359;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Most predicates in join operations are simple, but they can grow significantly in complexity depending on the logic you want</a:t>
            </a:r>
            <a:endParaRPr/>
          </a:p>
        </p:txBody>
      </p:sp>
      <p:sp>
        <p:nvSpPr>
          <p:cNvPr id="366" name="Google Shape;36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easiest analogy we can make for tabular data is the spreadsheet format:</a:t>
            </a:r>
            <a:endParaRPr/>
          </a:p>
          <a:p>
            <a:pPr indent="0" lvl="0" marL="0" rtl="0" algn="l">
              <a:spcBef>
                <a:spcPts val="0"/>
              </a:spcBef>
              <a:spcAft>
                <a:spcPts val="0"/>
              </a:spcAft>
              <a:buNone/>
            </a:pPr>
            <a:r>
              <a:rPr lang="en-US"/>
              <a:t>- Tabular data is an extremely common data format, and because it’s so popular and easy to reason about - PySpark’s data manipulation API.</a:t>
            </a:r>
            <a:endParaRPr/>
          </a:p>
        </p:txBody>
      </p:sp>
      <p:sp>
        <p:nvSpPr>
          <p:cNvPr id="107" name="Google Shape;10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if one record in the left table resolves the predicate with more than one record in the right table (or vice versa), this record will be duplicated in the joined table.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If one record in the left or right table does not resolve the predicate with any record in the other table, it will not be present in the resulting table </a:t>
            </a:r>
            <a:r>
              <a:rPr b="0" i="1" lang="en-US" sz="1200" u="none" strike="noStrike">
                <a:solidFill>
                  <a:schemeClr val="dk1"/>
                </a:solidFill>
                <a:latin typeface="Calibri"/>
                <a:ea typeface="Calibri"/>
                <a:cs typeface="Calibri"/>
                <a:sym typeface="Calibri"/>
              </a:rPr>
              <a:t>unless the join method (see section 5.1.4) specifies a protocol for failed predicates</a:t>
            </a:r>
            <a:r>
              <a:rPr b="0" i="0" lang="en-US"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a:p>
        </p:txBody>
      </p:sp>
      <p:sp>
        <p:nvSpPr>
          <p:cNvPr id="373" name="Google Shape;37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3590 record on the left is equal to the two corresponding records on the right, and we see two solved predicates with this number in our result set. </a:t>
            </a:r>
            <a:endParaRPr/>
          </a:p>
          <a:p>
            <a:pPr indent="0" lvl="0" marL="0" rtl="0" algn="l">
              <a:spcBef>
                <a:spcPts val="0"/>
              </a:spcBef>
              <a:spcAft>
                <a:spcPts val="0"/>
              </a:spcAft>
              <a:buNone/>
            </a:pPr>
            <a:r>
              <a:rPr lang="en-US"/>
              <a:t>On the other hand, the 3417 record does not match anything on the right, and therefore is not present in the result set. The same thing happens with the 3883 record in the right table.</a:t>
            </a:r>
            <a:endParaRPr/>
          </a:p>
        </p:txBody>
      </p:sp>
      <p:sp>
        <p:nvSpPr>
          <p:cNvPr id="381" name="Google Shape;38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performing an “equi-join,” where you are testing for equality between identically named columns, </a:t>
            </a:r>
            <a:endParaRPr/>
          </a:p>
          <a:p>
            <a:pPr indent="0" lvl="0" marL="0" rtl="0" algn="l">
              <a:spcBef>
                <a:spcPts val="0"/>
              </a:spcBef>
              <a:spcAft>
                <a:spcPts val="0"/>
              </a:spcAft>
              <a:buNone/>
            </a:pPr>
            <a:r>
              <a:rPr lang="en-US"/>
              <a:t>you can simply specify the name of the columns as a string or a list of strings as a predicate. </a:t>
            </a:r>
            <a:endParaRPr/>
          </a:p>
          <a:p>
            <a:pPr indent="0" lvl="0" marL="0" rtl="0" algn="l">
              <a:spcBef>
                <a:spcPts val="0"/>
              </a:spcBef>
              <a:spcAft>
                <a:spcPts val="0"/>
              </a:spcAft>
              <a:buNone/>
            </a:pPr>
            <a:r>
              <a:rPr lang="en-US"/>
              <a:t>In our case, it means that our predicate can only be "LogServiceID"</a:t>
            </a:r>
            <a:endParaRPr/>
          </a:p>
        </p:txBody>
      </p:sp>
      <p:sp>
        <p:nvSpPr>
          <p:cNvPr id="395" name="Google Shape;39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 inner join. Each successful predicate creates a joined record.</a:t>
            </a:r>
            <a:endParaRPr/>
          </a:p>
          <a:p>
            <a:pPr indent="0" lvl="0" marL="0" rtl="0" algn="l">
              <a:spcBef>
                <a:spcPts val="0"/>
              </a:spcBef>
              <a:spcAft>
                <a:spcPts val="0"/>
              </a:spcAft>
              <a:buNone/>
            </a:pPr>
            <a:r>
              <a:rPr lang="en-US"/>
              <a:t>. The record with the LogServiceID == 3590 on the left will be duplicated because it matches two records in the right table</a:t>
            </a:r>
            <a:endParaRPr/>
          </a:p>
        </p:txBody>
      </p:sp>
      <p:sp>
        <p:nvSpPr>
          <p:cNvPr id="408" name="Google Shape;40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this means that your joined table is guaranteed to contain all the records of the table that feed the join (left or right). </a:t>
            </a:r>
            <a:endParaRPr/>
          </a:p>
          <a:p>
            <a:pPr indent="0" lvl="0" marL="0" rtl="0" algn="l">
              <a:spcBef>
                <a:spcPts val="0"/>
              </a:spcBef>
              <a:spcAft>
                <a:spcPts val="0"/>
              </a:spcAft>
              <a:buNone/>
            </a:pPr>
            <a:r>
              <a:rPr lang="en-US"/>
              <a:t>- Left and right joins are very useful when you are not certain if the link table contains every key. You can then fill the null values (see listing 5.16) or process them knowing you didn’t drop any records.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4" name="Google Shape;424;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simply the fusion of a left and right join. It will add the unmatched records from the left and the right table, padding with null. It serves a similar purpose to the left and right join but is not as popular since you’ll generally have one (and only one) anchor table where you want to preserve all records.</a:t>
            </a:r>
            <a:endParaRPr/>
          </a:p>
        </p:txBody>
      </p:sp>
      <p:sp>
        <p:nvSpPr>
          <p:cNvPr id="431" name="Google Shape;431;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Download JSON data  from the TV Maze API (available online: http://mng.bz/g4oR).</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❶ At the top level, a JSON object looks like a Python dictionary. Both use the brackets to delimit object boundaries.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❷ JSON data is encoded into key-value pairs, just like in a dictionary. JSON keys must be strings.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❸ JSON arrays can contain multiple values (here, we have a single string).</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❹ Objects can be values too; you can nest objects within one another this way.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❺ Our episodes are each objects contained within an array.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Looks like a Python dictionary</a:t>
            </a:r>
            <a:endParaRPr/>
          </a:p>
          <a:p>
            <a:pPr indent="0" lvl="0" marL="0" rtl="0" algn="l">
              <a:spcBef>
                <a:spcPts val="0"/>
              </a:spcBef>
              <a:spcAft>
                <a:spcPts val="0"/>
              </a:spcAft>
              <a:buNone/>
            </a:pPr>
            <a:br>
              <a:rPr lang="en-US"/>
            </a:br>
            <a:endParaRPr/>
          </a:p>
        </p:txBody>
      </p:sp>
      <p:sp>
        <p:nvSpPr>
          <p:cNvPr id="452" name="Google Shape;452;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JSON object—or a Python dictionary—both have keys and values.</a:t>
            </a:r>
            <a:endParaRPr/>
          </a:p>
          <a:p>
            <a:pPr indent="0" lvl="0" marL="0" rtl="0" algn="l">
              <a:spcBef>
                <a:spcPts val="0"/>
              </a:spcBef>
              <a:spcAft>
                <a:spcPts val="0"/>
              </a:spcAft>
              <a:buNone/>
            </a:pPr>
            <a:r>
              <a:rPr lang="en-US"/>
              <a:t>the keys of a JSON object must be a string. </a:t>
            </a:r>
            <a:endParaRPr/>
          </a:p>
          <a:p>
            <a:pPr indent="0" lvl="0" marL="0" rtl="0" algn="l">
              <a:spcBef>
                <a:spcPts val="0"/>
              </a:spcBef>
              <a:spcAft>
                <a:spcPts val="0"/>
              </a:spcAft>
              <a:buNone/>
            </a:pPr>
            <a:r>
              <a:rPr lang="en-US"/>
              <a:t>Python dictionaries don’t have that limitation,</a:t>
            </a:r>
            <a:endParaRPr/>
          </a:p>
        </p:txBody>
      </p:sp>
      <p:sp>
        <p:nvSpPr>
          <p:cNvPr id="466" name="Google Shape;46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❶ import the json module, available in the Python standard library.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❷ Our loaded document looks like a Python dictionary with string keys. Python recognized that 143 was an integer and parsed the number as such.</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❸ Our loaded document is of type dict.</a:t>
            </a:r>
            <a:endParaRPr/>
          </a:p>
          <a:p>
            <a:pPr indent="0" lvl="0" marL="0" rtl="0" algn="l">
              <a:spcBef>
                <a:spcPts val="0"/>
              </a:spcBef>
              <a:spcAft>
                <a:spcPts val="0"/>
              </a:spcAft>
              <a:buNone/>
            </a:pPr>
            <a:br>
              <a:rPr lang="en-US"/>
            </a:br>
            <a:r>
              <a:rPr lang="en-US"/>
              <a:t>how the JSON object can be thought of as a limited Python dictionary. </a:t>
            </a:r>
            <a:endParaRPr/>
          </a:p>
          <a:p>
            <a:pPr indent="0" lvl="0" marL="0" rtl="0" algn="l">
              <a:spcBef>
                <a:spcPts val="0"/>
              </a:spcBef>
              <a:spcAft>
                <a:spcPts val="0"/>
              </a:spcAft>
              <a:buNone/>
            </a:pPr>
            <a:r>
              <a:rPr lang="en-US"/>
              <a:t>Keys are always strings, and values can take numerical, Boolean, string, or null values. </a:t>
            </a:r>
            <a:endParaRPr/>
          </a:p>
          <a:p>
            <a:pPr indent="0" lvl="0" marL="0" rtl="0" algn="l">
              <a:spcBef>
                <a:spcPts val="0"/>
              </a:spcBef>
              <a:spcAft>
                <a:spcPts val="0"/>
              </a:spcAft>
              <a:buNone/>
            </a:pPr>
            <a:r>
              <a:rPr lang="en-US"/>
              <a:t>You can also have arrays of elements or objects as values, which enables nesting and hierarchical organization of the data.</a:t>
            </a:r>
            <a:endParaRPr/>
          </a:p>
        </p:txBody>
      </p:sp>
      <p:sp>
        <p:nvSpPr>
          <p:cNvPr id="479" name="Google Shape;479;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The specialized SparkReader object is accessible by calling the json method on spark.read, just like with CSV or text data.</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The document ingested contains only a single record.</a:t>
            </a:r>
            <a:endParaRPr/>
          </a:p>
          <a:p>
            <a:pPr indent="-171450" lvl="0" marL="171450" rtl="0" algn="l">
              <a:spcBef>
                <a:spcPts val="0"/>
              </a:spcBef>
              <a:spcAft>
                <a:spcPts val="0"/>
              </a:spcAft>
              <a:buClr>
                <a:schemeClr val="dk1"/>
              </a:buClr>
              <a:buSzPts val="1200"/>
              <a:buFont typeface="Calibri"/>
              <a:buChar char="-"/>
            </a:pPr>
            <a:r>
              <a:rPr lang="en-US"/>
              <a:t>Unlike CSV data, JSON data doesn’t need to worry about record delimiters or inferring data types (JSON forces the usage of string delimiters, so the value 03843 is a number, where "03843" is a string),</a:t>
            </a:r>
            <a:endParaRPr/>
          </a:p>
          <a:p>
            <a:pPr indent="-171450" lvl="0" marL="171450" rtl="0" algn="l">
              <a:spcBef>
                <a:spcPts val="0"/>
              </a:spcBef>
              <a:spcAft>
                <a:spcPts val="0"/>
              </a:spcAft>
              <a:buClr>
                <a:schemeClr val="dk1"/>
              </a:buClr>
              <a:buSzPts val="1200"/>
              <a:buFont typeface="Calibri"/>
              <a:buChar char="-"/>
            </a:pPr>
            <a:r>
              <a:rPr lang="en-US"/>
              <a:t>In PySpark, reading JSON follows this rule: one JSON document, one line, one record. This means that if you want to have multiple JSON records in the same document, you need to have one document per line and no new line within your document. </a:t>
            </a:r>
            <a:endParaRPr/>
          </a:p>
          <a:p>
            <a:pPr indent="-171450" lvl="0" marL="171450" rtl="0" algn="l">
              <a:spcBef>
                <a:spcPts val="0"/>
              </a:spcBef>
              <a:spcAft>
                <a:spcPts val="0"/>
              </a:spcAft>
              <a:buClr>
                <a:schemeClr val="dk1"/>
              </a:buClr>
              <a:buSzPts val="1200"/>
              <a:buFont typeface="Calibri"/>
              <a:buChar char="-"/>
            </a:pPr>
            <a:r>
              <a:rPr lang="en-US"/>
              <a:t>JSON Lines document format (http://jsonlines.org/) </a:t>
            </a:r>
            <a:br>
              <a:rPr lang="en-US"/>
            </a:br>
            <a:endParaRPr/>
          </a:p>
        </p:txBody>
      </p:sp>
      <p:sp>
        <p:nvSpPr>
          <p:cNvPr id="487" name="Google Shape;487;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two more shows available in the </a:t>
            </a:r>
            <a:r>
              <a:rPr lang="en-US"/>
              <a:t>data/shows</a:t>
            </a:r>
            <a:r>
              <a:rPr b="0" i="0" lang="en-US" sz="1200" u="none" strike="noStrike">
                <a:solidFill>
                  <a:schemeClr val="dk1"/>
                </a:solidFill>
                <a:latin typeface="Calibri"/>
                <a:ea typeface="Calibri"/>
                <a:cs typeface="Calibri"/>
                <a:sym typeface="Calibri"/>
              </a:rPr>
              <a:t> directory (</a:t>
            </a:r>
            <a:r>
              <a:rPr b="0" i="1" lang="en-US" sz="1200" u="none" strike="noStrike">
                <a:solidFill>
                  <a:schemeClr val="dk1"/>
                </a:solidFill>
                <a:latin typeface="Calibri"/>
                <a:ea typeface="Calibri"/>
                <a:cs typeface="Calibri"/>
                <a:sym typeface="Calibri"/>
              </a:rPr>
              <a:t>Breaking Bad</a:t>
            </a:r>
            <a:r>
              <a:rPr b="0" i="0" lang="en-US" sz="1200" u="none" strike="noStrike">
                <a:solidFill>
                  <a:schemeClr val="dk1"/>
                </a:solidFill>
                <a:latin typeface="Calibri"/>
                <a:ea typeface="Calibri"/>
                <a:cs typeface="Calibri"/>
                <a:sym typeface="Calibri"/>
              </a:rPr>
              <a:t> and </a:t>
            </a:r>
            <a:r>
              <a:rPr b="0" i="1" lang="en-US" sz="1200" u="none" strike="noStrike">
                <a:solidFill>
                  <a:schemeClr val="dk1"/>
                </a:solidFill>
                <a:latin typeface="Calibri"/>
                <a:ea typeface="Calibri"/>
                <a:cs typeface="Calibri"/>
                <a:sym typeface="Calibri"/>
              </a:rPr>
              <a:t>The Golden Girls</a:t>
            </a:r>
            <a:r>
              <a:rPr b="0" i="0" lang="en-US" sz="1200" u="none" strike="noStrike">
                <a:solidFill>
                  <a:schemeClr val="dk1"/>
                </a:solidFill>
                <a:latin typeface="Calibri"/>
                <a:ea typeface="Calibri"/>
                <a:cs typeface="Calibri"/>
                <a:sym typeface="Calibri"/>
              </a:rPr>
              <a:t>, to cover a wide gamut). I</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read the three JSON documents and  indeed have three records.</a:t>
            </a:r>
            <a:endParaRPr/>
          </a:p>
        </p:txBody>
      </p:sp>
      <p:sp>
        <p:nvSpPr>
          <p:cNvPr id="495" name="Google Shape;495;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❶ Like a JSON document, the top-level element of our data frame schema is called the root.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❷ A complex column introduces a new level of nesting in the data frame schema.</a:t>
            </a:r>
            <a:endParaRPr/>
          </a:p>
          <a:p>
            <a:pPr indent="0" lvl="0" marL="0" rtl="0" algn="l">
              <a:spcBef>
                <a:spcPts val="0"/>
              </a:spcBef>
              <a:spcAft>
                <a:spcPts val="0"/>
              </a:spcAft>
              <a:buNone/>
            </a:pPr>
            <a:br>
              <a:rPr lang="en-US"/>
            </a:br>
            <a:endParaRPr/>
          </a:p>
        </p:txBody>
      </p:sp>
      <p:sp>
        <p:nvSpPr>
          <p:cNvPr id="509" name="Google Shape;509;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My grocery list is encoded in a list of lists.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PySpark automatically </a:t>
            </a:r>
            <a:r>
              <a:rPr b="0" i="0" lang="en-US" sz="1200" u="sng" strike="noStrike">
                <a:solidFill>
                  <a:schemeClr val="dk1"/>
                </a:solidFill>
                <a:latin typeface="Calibri"/>
                <a:ea typeface="Calibri"/>
                <a:cs typeface="Calibri"/>
                <a:sym typeface="Calibri"/>
              </a:rPr>
              <a:t>inferred the type of each fiel</a:t>
            </a:r>
            <a:r>
              <a:rPr b="0" i="0" lang="en-US" sz="1200" u="none" strike="noStrike">
                <a:solidFill>
                  <a:schemeClr val="dk1"/>
                </a:solidFill>
                <a:latin typeface="Calibri"/>
                <a:ea typeface="Calibri"/>
                <a:cs typeface="Calibri"/>
                <a:sym typeface="Calibri"/>
              </a:rPr>
              <a:t>d from the information Python had about each value.</a:t>
            </a:r>
            <a:endParaRPr/>
          </a:p>
          <a:p>
            <a:pPr indent="0" lvl="0" marL="0" rtl="0" algn="l">
              <a:spcBef>
                <a:spcPts val="0"/>
              </a:spcBef>
              <a:spcAft>
                <a:spcPts val="0"/>
              </a:spcAft>
              <a:buNone/>
            </a:pPr>
            <a:r>
              <a:rPr lang="en-US"/>
              <a:t>spark.createDataFrame() – create a data frame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First parameter – data as list, pandas data frame or RDD</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Second parameter– schema, a list of column name to incur the type</a:t>
            </a:r>
            <a:endParaRPr/>
          </a:p>
          <a:p>
            <a:pPr indent="-95250" lvl="0" marL="171450" rtl="0" algn="l">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passing a list of column names will make PySpark happy while it infers the types (string, long, and double, respectively) of our columns.</a:t>
            </a:r>
            <a:endParaRPr/>
          </a:p>
          <a:p>
            <a:pPr indent="0" lvl="0" marL="0" rtl="0" algn="l">
              <a:spcBef>
                <a:spcPts val="0"/>
              </a:spcBef>
              <a:spcAft>
                <a:spcPts val="0"/>
              </a:spcAft>
              <a:buNone/>
            </a:pPr>
            <a:r>
              <a:t/>
            </a:r>
            <a:endParaRPr/>
          </a:p>
        </p:txBody>
      </p:sp>
      <p:sp>
        <p:nvSpPr>
          <p:cNvPr id="121" name="Google Shape;12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PySpark container type – array</a:t>
            </a:r>
            <a:endParaRPr/>
          </a:p>
          <a:p>
            <a:pPr indent="0" lvl="0" marL="0" rtl="0" algn="l">
              <a:spcBef>
                <a:spcPts val="0"/>
              </a:spcBef>
              <a:spcAft>
                <a:spcPts val="0"/>
              </a:spcAft>
              <a:buNone/>
            </a:pPr>
            <a:r>
              <a:rPr lang="en-US"/>
              <a:t>PySpark arrays are container for values of the same type.</a:t>
            </a:r>
            <a:endParaRPr/>
          </a:p>
          <a:p>
            <a:pPr indent="0" lvl="0" marL="0" rtl="0" algn="l">
              <a:spcBef>
                <a:spcPts val="0"/>
              </a:spcBef>
              <a:spcAft>
                <a:spcPts val="0"/>
              </a:spcAft>
              <a:buNone/>
            </a:pPr>
            <a:r>
              <a:rPr lang="en-US"/>
              <a:t>The genres array points to an element item, which is of type string</a:t>
            </a:r>
            <a:endParaRPr/>
          </a:p>
        </p:txBody>
      </p:sp>
      <p:sp>
        <p:nvSpPr>
          <p:cNvPr id="518" name="Google Shape;518;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genres column is of type Array[string], meaning that it contains any number of string values in a list-type container.</a:t>
            </a:r>
            <a:endParaRPr/>
          </a:p>
        </p:txBody>
      </p:sp>
      <p:sp>
        <p:nvSpPr>
          <p:cNvPr id="526" name="Google Shape;526;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PySpark provides a very pythonic way to work with arrays as if they were lists</a:t>
            </a:r>
            <a:endParaRPr/>
          </a:p>
          <a:p>
            <a:pPr indent="0" lvl="0" marL="0" rtl="0" algn="l">
              <a:spcBef>
                <a:spcPts val="0"/>
              </a:spcBef>
              <a:spcAft>
                <a:spcPts val="0"/>
              </a:spcAft>
              <a:buNone/>
            </a:pPr>
            <a:r>
              <a:rPr lang="en-US"/>
              <a:t>Arrays are zero-indexed when retrieving elements inside, just like Python lists. Unlike Python lists, passing an index that would go beyond the content of the list returns null</a:t>
            </a:r>
            <a:endParaRPr/>
          </a:p>
          <a:p>
            <a:pPr indent="0" lvl="0" marL="0" rtl="0" algn="l">
              <a:spcBef>
                <a:spcPts val="0"/>
              </a:spcBef>
              <a:spcAft>
                <a:spcPts val="0"/>
              </a:spcAft>
              <a:buNone/>
            </a:pPr>
            <a:r>
              <a:rPr lang="en-US"/>
              <a:t>❶ Use the dot notation and the usual square bracket with the index inside.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❷ Instead of the index in square bracket syntax, we can use the getItem() method on the Column object.</a:t>
            </a:r>
            <a:endParaRPr/>
          </a:p>
          <a:p>
            <a:pPr indent="0" lvl="0" marL="0" rtl="0" algn="l">
              <a:spcBef>
                <a:spcPts val="0"/>
              </a:spcBef>
              <a:spcAft>
                <a:spcPts val="0"/>
              </a:spcAft>
              <a:buNone/>
            </a:pPr>
            <a:r>
              <a:rPr lang="en-US"/>
              <a:t>Can’t use [] as a slicing tool. PySpark will accept only one integer as an index, so array_subset.genres[0:10] will fail and return an AnalysisException with a cryptic error message.</a:t>
            </a:r>
            <a:endParaRPr/>
          </a:p>
        </p:txBody>
      </p:sp>
      <p:sp>
        <p:nvSpPr>
          <p:cNvPr id="534" name="Google Shape;534;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Spark provides a full SQL API that is documented in the same fashion as the PySpark API (</a:t>
            </a: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http://mng.bz/vozJ</a:t>
            </a:r>
            <a:r>
              <a:rPr b="0" i="0" lang="en-US" sz="1200" u="none" strike="noStrike">
                <a:solidFill>
                  <a:schemeClr val="dk1"/>
                </a:solidFill>
                <a:latin typeface="Calibri"/>
                <a:ea typeface="Calibri"/>
                <a:cs typeface="Calibri"/>
                <a:sym typeface="Calibri"/>
              </a:rPr>
              <a:t>).</a:t>
            </a:r>
            <a:endParaRPr/>
          </a:p>
        </p:txBody>
      </p:sp>
      <p:sp>
        <p:nvSpPr>
          <p:cNvPr id="542" name="Google Shape;542;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PySpark doesn’t make the link between the python variable elements, which points to the data frame, and a potential table elements that can be queried by Spark SQL. </a:t>
            </a:r>
            <a:endParaRPr/>
          </a:p>
          <a:p>
            <a:pPr indent="-171450" lvl="0" marL="171450" rtl="0" algn="l">
              <a:spcBef>
                <a:spcPts val="0"/>
              </a:spcBef>
              <a:spcAft>
                <a:spcPts val="0"/>
              </a:spcAft>
              <a:buClr>
                <a:schemeClr val="dk1"/>
              </a:buClr>
              <a:buSzPts val="1200"/>
              <a:buFont typeface="Calibri"/>
              <a:buChar char="-"/>
            </a:pPr>
            <a:r>
              <a:rPr lang="en-US"/>
              <a:t>To allow a data frame to be queried via SQL, we need to register it.</a:t>
            </a:r>
            <a:endParaRPr/>
          </a:p>
          <a:p>
            <a:pPr indent="-171450" lvl="0" marL="171450" rtl="0" algn="l">
              <a:spcBef>
                <a:spcPts val="0"/>
              </a:spcBef>
              <a:spcAft>
                <a:spcPts val="0"/>
              </a:spcAft>
              <a:buClr>
                <a:schemeClr val="dk1"/>
              </a:buClr>
              <a:buSzPts val="1200"/>
              <a:buFont typeface="Calibri"/>
              <a:buChar char="-"/>
            </a:pPr>
            <a:r>
              <a:rPr b="0" lang="en-US"/>
              <a:t>When we assign a data frame to a variable, Python points to the data frame. Spark SQL does not have visibility over the variables Python assigns.</a:t>
            </a:r>
            <a:endParaRPr/>
          </a:p>
        </p:txBody>
      </p:sp>
      <p:sp>
        <p:nvSpPr>
          <p:cNvPr id="549" name="Google Shape;549;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0d1164c4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c0d1164c4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2c0d1164c4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c0d1164c4e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2c0d1164c4e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c0d1164c4e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g2c0d1164c4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c0d1164c4e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2c0d1164c4e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Python object serialization: see http://mng.bz/M2X7)</a:t>
            </a:r>
            <a:endParaRPr/>
          </a:p>
          <a:p>
            <a:pPr indent="0" lvl="0" marL="0" rtl="0" algn="l">
              <a:spcBef>
                <a:spcPts val="0"/>
              </a:spcBef>
              <a:spcAft>
                <a:spcPts val="0"/>
              </a:spcAft>
              <a:buNone/>
            </a:pPr>
            <a:r>
              <a:t/>
            </a:r>
            <a:endParaRPr/>
          </a:p>
        </p:txBody>
      </p:sp>
      <p:sp>
        <p:nvSpPr>
          <p:cNvPr id="575" name="Google Shape;575;g2c0d1164c4e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c0d1164c4e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2c0d1164c4e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2c0d1164c4e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master node knows about the structure of the data frame,</a:t>
            </a:r>
            <a:endParaRPr/>
          </a:p>
          <a:p>
            <a:pPr indent="0" lvl="0" marL="0" rtl="0" algn="l">
              <a:spcBef>
                <a:spcPts val="0"/>
              </a:spcBef>
              <a:spcAft>
                <a:spcPts val="0"/>
              </a:spcAft>
              <a:buNone/>
            </a:pPr>
            <a:r>
              <a:rPr lang="en-US"/>
              <a:t> actual data is represented on the worker nodes. </a:t>
            </a:r>
            <a:endParaRPr/>
          </a:p>
          <a:p>
            <a:pPr indent="0" lvl="0" marL="0" rtl="0" algn="l">
              <a:spcBef>
                <a:spcPts val="0"/>
              </a:spcBef>
              <a:spcAft>
                <a:spcPts val="0"/>
              </a:spcAft>
              <a:buNone/>
            </a:pPr>
            <a:r>
              <a:rPr lang="en-US"/>
              <a:t>Each column maps to data stored somewhere on our cluster that is managed by PySpark. </a:t>
            </a:r>
            <a:endParaRPr/>
          </a:p>
          <a:p>
            <a:pPr indent="0" lvl="0" marL="0" rtl="0" algn="l">
              <a:spcBef>
                <a:spcPts val="0"/>
              </a:spcBef>
              <a:spcAft>
                <a:spcPts val="0"/>
              </a:spcAft>
              <a:buNone/>
            </a:pPr>
            <a:r>
              <a:rPr lang="en-US"/>
              <a:t>- We operate on the abstract structure and let the master delegate the work efficiently.</a:t>
            </a:r>
            <a:endParaRPr/>
          </a:p>
          <a:p>
            <a:pPr indent="0" lvl="0" marL="0" rtl="0" algn="l">
              <a:spcBef>
                <a:spcPts val="0"/>
              </a:spcBef>
              <a:spcAft>
                <a:spcPts val="0"/>
              </a:spcAft>
              <a:buNone/>
            </a:pPr>
            <a:r>
              <a:rPr lang="en-US"/>
              <a:t>- PySpark gladly represented our tabular data using our column definitions..</a:t>
            </a:r>
            <a:endParaRPr/>
          </a:p>
          <a:p>
            <a:pPr indent="0" lvl="0" marL="0" rtl="0" algn="l">
              <a:spcBef>
                <a:spcPts val="0"/>
              </a:spcBef>
              <a:spcAft>
                <a:spcPts val="0"/>
              </a:spcAft>
              <a:buNone/>
            </a:pPr>
            <a:r>
              <a:rPr lang="en-US"/>
              <a:t>- the look and feel of a simple two-dimensional/tabular data frame. I</a:t>
            </a:r>
            <a:endParaRPr/>
          </a:p>
        </p:txBody>
      </p:sp>
      <p:sp>
        <p:nvSpPr>
          <p:cNvPr id="128" name="Google Shape;12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c0d1164c4e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2c0d1164c4e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c0d1164c4e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2c0d1164c4e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create a list containing multiple objects of different types, and then promote it to an RDD via the parallelize method</a:t>
            </a:r>
            <a:endParaRPr/>
          </a:p>
          <a:p>
            <a:pPr indent="-171450" lvl="0" marL="171450" rtl="0" algn="l">
              <a:spcBef>
                <a:spcPts val="0"/>
              </a:spcBef>
              <a:spcAft>
                <a:spcPts val="0"/>
              </a:spcAft>
              <a:buClr>
                <a:schemeClr val="dk1"/>
              </a:buClr>
              <a:buSzPts val="1200"/>
              <a:buFont typeface="Calibri"/>
              <a:buChar char="-"/>
            </a:pPr>
            <a:r>
              <a:rPr lang="en-US"/>
              <a:t>The creation of the RDD takes the objects on the list, serializes (or pickles) them, and then distributes them between the worker nodes.</a:t>
            </a:r>
            <a:endParaRPr/>
          </a:p>
          <a:p>
            <a:pPr indent="-171450" lvl="0" marL="171450" rtl="0" algn="l">
              <a:spcBef>
                <a:spcPts val="0"/>
              </a:spcBef>
              <a:spcAft>
                <a:spcPts val="0"/>
              </a:spcAft>
              <a:buClr>
                <a:schemeClr val="dk1"/>
              </a:buClr>
              <a:buSzPts val="1200"/>
              <a:buFont typeface="Calibri"/>
              <a:buChar char="-"/>
            </a:pPr>
            <a:r>
              <a:rPr lang="en-US"/>
              <a:t>❶ My collection is a list of an integer, a string, a float, a tuple, and a dict</a:t>
            </a:r>
            <a:endParaRPr/>
          </a:p>
          <a:p>
            <a:pPr indent="-171450" lvl="0" marL="171450" rtl="0" algn="l">
              <a:spcBef>
                <a:spcPts val="0"/>
              </a:spcBef>
              <a:spcAft>
                <a:spcPts val="0"/>
              </a:spcAft>
              <a:buClr>
                <a:schemeClr val="dk1"/>
              </a:buClr>
              <a:buSzPts val="1200"/>
              <a:buFont typeface="Calibri"/>
              <a:buChar char="-"/>
            </a:pPr>
            <a:r>
              <a:rPr lang="en-US"/>
              <a:t>❷ The RDD functions and methods are under the SparkContext object, accessible as an attribute of our SparkSession. I alias it to sc for convenience.</a:t>
            </a:r>
            <a:endParaRPr/>
          </a:p>
          <a:p>
            <a:pPr indent="-171450" lvl="0" marL="171450" rtl="0" algn="l">
              <a:spcBef>
                <a:spcPts val="0"/>
              </a:spcBef>
              <a:spcAft>
                <a:spcPts val="0"/>
              </a:spcAft>
              <a:buClr>
                <a:schemeClr val="dk1"/>
              </a:buClr>
              <a:buSzPts val="1200"/>
              <a:buFont typeface="Calibri"/>
              <a:buChar char="-"/>
            </a:pPr>
            <a:r>
              <a:rPr lang="en-US"/>
              <a:t>❸ The list gets promoted to an RDD using the parallelize method of the SparkContext.</a:t>
            </a:r>
            <a:endParaRPr/>
          </a:p>
          <a:p>
            <a:pPr indent="-171450" lvl="0" marL="171450" rtl="0" algn="l">
              <a:spcBef>
                <a:spcPts val="0"/>
              </a:spcBef>
              <a:spcAft>
                <a:spcPts val="0"/>
              </a:spcAft>
              <a:buClr>
                <a:schemeClr val="dk1"/>
              </a:buClr>
              <a:buSzPts val="1200"/>
              <a:buFont typeface="Calibri"/>
              <a:buChar char="-"/>
            </a:pPr>
            <a:r>
              <a:rPr lang="en-US"/>
              <a:t>❹ Our collection_rdd object is effectively an RDD. PySpark returns the type of the collection when we print the object.</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596" name="Google Shape;596;g2c0d1164c4e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c0d1164c4e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c0d1164c4e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2c0d1164c4e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c0d1164c4e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g2c0d1164c4e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c0d1164c4e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2c0d1164c4e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apply a function that adds 1 to its argument in every object in the RDD. </a:t>
            </a:r>
            <a:endParaRPr/>
          </a:p>
          <a:p>
            <a:pPr indent="0" lvl="0" marL="0" rtl="0" algn="l">
              <a:spcBef>
                <a:spcPts val="0"/>
              </a:spcBef>
              <a:spcAft>
                <a:spcPts val="0"/>
              </a:spcAft>
              <a:buNone/>
            </a:pPr>
            <a:r>
              <a:rPr lang="en-US"/>
              <a:t>After the application of the function, via map(), collect() each of the elements of the RDD in a Python list to print them back—</a:t>
            </a:r>
            <a:endParaRPr/>
          </a:p>
        </p:txBody>
      </p:sp>
      <p:sp>
        <p:nvSpPr>
          <p:cNvPr id="617" name="Google Shape;617;g2c0d1164c4e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c0d1164c4e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g2c0d1164c4e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To understand why our code is failing, we’ll break down the mapping process,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apply the </a:t>
            </a:r>
            <a:r>
              <a:rPr lang="en-US"/>
              <a:t>add_one()</a:t>
            </a:r>
            <a:r>
              <a:rPr b="0" i="0" lang="en-US" sz="1200" u="none" strike="noStrike">
                <a:solidFill>
                  <a:schemeClr val="dk1"/>
                </a:solidFill>
                <a:latin typeface="Calibri"/>
                <a:ea typeface="Calibri"/>
                <a:cs typeface="Calibri"/>
                <a:sym typeface="Calibri"/>
              </a:rPr>
              <a:t> function to each element in the RDD by passing it as an argument to the </a:t>
            </a:r>
            <a:r>
              <a:rPr lang="en-US"/>
              <a:t>map()</a:t>
            </a:r>
            <a:r>
              <a:rPr b="0" i="0" lang="en-US" sz="1200" u="none" strike="noStrike">
                <a:solidFill>
                  <a:schemeClr val="dk1"/>
                </a:solidFill>
                <a:latin typeface="Calibri"/>
                <a:ea typeface="Calibri"/>
                <a:cs typeface="Calibri"/>
                <a:sym typeface="Calibri"/>
              </a:rPr>
              <a:t> method. </a:t>
            </a:r>
            <a:endParaRPr/>
          </a:p>
          <a:p>
            <a:pPr indent="0" lvl="0" marL="0" rtl="0" algn="l">
              <a:spcBef>
                <a:spcPts val="0"/>
              </a:spcBef>
              <a:spcAft>
                <a:spcPts val="0"/>
              </a:spcAft>
              <a:buNone/>
            </a:pPr>
            <a:r>
              <a:rPr lang="en-US"/>
              <a:t>-add_one()</a:t>
            </a:r>
            <a:r>
              <a:rPr b="0" i="0" lang="en-US" sz="1200" u="none" strike="noStrike">
                <a:solidFill>
                  <a:schemeClr val="dk1"/>
                </a:solidFill>
                <a:latin typeface="Calibri"/>
                <a:ea typeface="Calibri"/>
                <a:cs typeface="Calibri"/>
                <a:sym typeface="Calibri"/>
              </a:rPr>
              <a:t> is a regular Python function, applied to regular Python objects.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-Since we have incompatible types (e.g., </a:t>
            </a:r>
            <a:r>
              <a:rPr lang="en-US"/>
              <a:t>"two" + 1</a:t>
            </a:r>
            <a:r>
              <a:rPr b="0" i="0" lang="en-US" sz="1200" u="none" strike="noStrike">
                <a:solidFill>
                  <a:schemeClr val="dk1"/>
                </a:solidFill>
                <a:latin typeface="Calibri"/>
                <a:ea typeface="Calibri"/>
                <a:cs typeface="Calibri"/>
                <a:sym typeface="Calibri"/>
              </a:rPr>
              <a:t> is not a legal operation in Python), three of our elements are </a:t>
            </a:r>
            <a:r>
              <a:rPr lang="en-US"/>
              <a:t>TypeError</a:t>
            </a:r>
            <a:r>
              <a:rPr b="0" i="0" lang="en-US" sz="1200" u="none" strike="noStrike">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a:t>- collect()</a:t>
            </a:r>
            <a:r>
              <a:rPr b="0" i="0" lang="en-US" sz="1200" u="none" strike="noStrike">
                <a:solidFill>
                  <a:schemeClr val="dk1"/>
                </a:solidFill>
                <a:latin typeface="Calibri"/>
                <a:ea typeface="Calibri"/>
                <a:cs typeface="Calibri"/>
                <a:sym typeface="Calibri"/>
              </a:rPr>
              <a:t> the RDD to peek at the values, it explodes into a stack trace right in REPL.</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RDD is a </a:t>
            </a:r>
            <a:r>
              <a:rPr b="1" i="0" lang="en-US" sz="1200" u="none" strike="noStrike">
                <a:solidFill>
                  <a:schemeClr val="dk1"/>
                </a:solidFill>
                <a:latin typeface="Calibri"/>
                <a:ea typeface="Calibri"/>
                <a:cs typeface="Calibri"/>
                <a:sym typeface="Calibri"/>
              </a:rPr>
              <a:t>lazy collection</a:t>
            </a:r>
            <a:r>
              <a:rPr b="0" i="0" lang="en-US" sz="1200" u="none" strike="noStrike">
                <a:solidFill>
                  <a:schemeClr val="dk1"/>
                </a:solidFill>
                <a:latin typeface="Calibri"/>
                <a:ea typeface="Calibri"/>
                <a:cs typeface="Calibri"/>
                <a:sym typeface="Calibri"/>
              </a:rPr>
              <a:t>. If you have an error in your function application, it will not be visible until you perform an action (e.g., </a:t>
            </a:r>
            <a:r>
              <a:rPr lang="en-US"/>
              <a:t>collect()</a:t>
            </a:r>
            <a:r>
              <a:rPr b="0" i="0" lang="en-US" sz="1200" u="none" strike="noStrike">
                <a:solidFill>
                  <a:schemeClr val="dk1"/>
                </a:solidFill>
                <a:latin typeface="Calibri"/>
                <a:ea typeface="Calibri"/>
                <a:cs typeface="Calibri"/>
                <a:sym typeface="Calibri"/>
              </a:rPr>
              <a:t>), just like with the data frame.</a:t>
            </a:r>
            <a:endParaRPr/>
          </a:p>
        </p:txBody>
      </p:sp>
      <p:sp>
        <p:nvSpPr>
          <p:cNvPr id="625" name="Google Shape;625;g2c0d1164c4e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c0d1164c4e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2c0d1164c4e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❶ recreate my RDD from scratch to remove the erroneous operation in the thunk (see chapter 1 for a description of a computation thunk).</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❷ Our function returns the original value untouched if it encounters a TypeError.</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❸ The relevant elements of the RDD have been incremented by 1.</a:t>
            </a:r>
            <a:endParaRPr/>
          </a:p>
          <a:p>
            <a:pPr indent="0" lvl="0" marL="0" rtl="0" algn="l">
              <a:spcBef>
                <a:spcPts val="0"/>
              </a:spcBef>
              <a:spcAft>
                <a:spcPts val="0"/>
              </a:spcAft>
              <a:buNone/>
            </a:pPr>
            <a:r>
              <a:t/>
            </a:r>
            <a:endParaRPr/>
          </a:p>
        </p:txBody>
      </p:sp>
      <p:sp>
        <p:nvSpPr>
          <p:cNvPr id="632" name="Google Shape;632;g2c0d1164c4e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c0d1164c4e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g2c0d1164c4e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c0d1164c4e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2c0d1164c4e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c0d1164c4e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c0d1164c4e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filter my RDD to keep only the integer and float elements, using a lambda function.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The </a:t>
            </a:r>
            <a:r>
              <a:rPr lang="en-US"/>
              <a:t>isinstance()</a:t>
            </a:r>
            <a:r>
              <a:rPr b="0" i="0" lang="en-US" sz="1200" u="none" strike="noStrike">
                <a:solidFill>
                  <a:schemeClr val="dk1"/>
                </a:solidFill>
                <a:latin typeface="Calibri"/>
                <a:ea typeface="Calibri"/>
                <a:cs typeface="Calibri"/>
                <a:sym typeface="Calibri"/>
              </a:rPr>
              <a:t> function returns </a:t>
            </a:r>
            <a:r>
              <a:rPr lang="en-US"/>
              <a:t>True</a:t>
            </a:r>
            <a:r>
              <a:rPr b="0" i="0" lang="en-US" sz="1200" u="none" strike="noStrike">
                <a:solidFill>
                  <a:schemeClr val="dk1"/>
                </a:solidFill>
                <a:latin typeface="Calibri"/>
                <a:ea typeface="Calibri"/>
                <a:cs typeface="Calibri"/>
                <a:sym typeface="Calibri"/>
              </a:rPr>
              <a:t> if the first argument’s type is present in the second argument; in our case, it’ll test if each element is either a </a:t>
            </a:r>
            <a:r>
              <a:rPr lang="en-US"/>
              <a:t>float</a:t>
            </a:r>
            <a:r>
              <a:rPr b="0" i="0" lang="en-US" sz="1200" u="none" strike="noStrike">
                <a:solidFill>
                  <a:schemeClr val="dk1"/>
                </a:solidFill>
                <a:latin typeface="Calibri"/>
                <a:ea typeface="Calibri"/>
                <a:cs typeface="Calibri"/>
                <a:sym typeface="Calibri"/>
              </a:rPr>
              <a:t> or an </a:t>
            </a:r>
            <a:r>
              <a:rPr lang="en-US"/>
              <a:t>int</a:t>
            </a:r>
            <a:r>
              <a:rPr b="0" i="0" lang="en-US" sz="1200" u="none" strike="noStrike">
                <a:solidFill>
                  <a:schemeClr val="dk1"/>
                </a:solidFill>
                <a:latin typeface="Calibri"/>
                <a:ea typeface="Calibri"/>
                <a:cs typeface="Calibri"/>
                <a:sym typeface="Calibri"/>
              </a:rPr>
              <a:t>.</a:t>
            </a:r>
            <a:endParaRPr/>
          </a:p>
        </p:txBody>
      </p:sp>
      <p:sp>
        <p:nvSpPr>
          <p:cNvPr id="651" name="Google Shape;651;g2c0d1164c4e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Ingest and process a data frame</a:t>
            </a:r>
            <a:endParaRPr/>
          </a:p>
          <a:p>
            <a:pPr indent="0" lvl="0" marL="0" rtl="0" algn="l">
              <a:spcBef>
                <a:spcPts val="0"/>
              </a:spcBef>
              <a:spcAft>
                <a:spcPts val="0"/>
              </a:spcAft>
              <a:buNone/>
            </a:pPr>
            <a:r>
              <a:rPr lang="en-US"/>
              <a:t>- Familiar with data discovery functions and methods, perform some basic data assembly</a:t>
            </a:r>
            <a:endParaRPr/>
          </a:p>
          <a:p>
            <a:pPr indent="-171450" lvl="0" marL="171450" rtl="0" algn="l">
              <a:spcBef>
                <a:spcPts val="0"/>
              </a:spcBef>
              <a:spcAft>
                <a:spcPts val="0"/>
              </a:spcAft>
              <a:buClr>
                <a:schemeClr val="dk1"/>
              </a:buClr>
              <a:buSzPts val="1200"/>
              <a:buFont typeface="Calibri"/>
              <a:buChar char="-"/>
            </a:pPr>
            <a:r>
              <a:rPr lang="en-US"/>
              <a:t>export the table in an easy-to-process format (e.g., to incorporate it in a report), you can use spark.write.csv, making sure you coalesce the data frame in a single file.</a:t>
            </a:r>
            <a:endParaRPr/>
          </a:p>
          <a:p>
            <a:pPr indent="-171450" lvl="0" marL="171450" rtl="0" algn="l">
              <a:spcBef>
                <a:spcPts val="0"/>
              </a:spcBef>
              <a:spcAft>
                <a:spcPts val="0"/>
              </a:spcAft>
              <a:buClr>
                <a:schemeClr val="dk1"/>
              </a:buClr>
              <a:buSzPts val="1200"/>
              <a:buFont typeface="Calibri"/>
              <a:buChar char="-"/>
            </a:pPr>
            <a:r>
              <a:rPr lang="en-US"/>
              <a:t>You do not want to move your data between a pandas and a PySpark data frame all the time. Reserve toPandas() for either discrete operations or for moving your data into a pandas data frame once and for all.</a:t>
            </a:r>
            <a:endParaRPr/>
          </a:p>
          <a:p>
            <a:pPr indent="-171450" lvl="0" marL="171450" rtl="0" algn="l">
              <a:spcBef>
                <a:spcPts val="0"/>
              </a:spcBef>
              <a:spcAft>
                <a:spcPts val="0"/>
              </a:spcAft>
              <a:buClr>
                <a:schemeClr val="dk1"/>
              </a:buClr>
              <a:buSzPts val="1200"/>
              <a:buFont typeface="Calibri"/>
              <a:buChar char="-"/>
            </a:pPr>
            <a:r>
              <a:rPr lang="en-US"/>
              <a:t>Moving back and forth will yield a ton of unnecessary work in distributing and collecting the data for nothing. </a:t>
            </a:r>
            <a:endParaRPr/>
          </a:p>
          <a:p>
            <a:pPr indent="-171450" lvl="0" marL="171450" rtl="0" algn="l">
              <a:spcBef>
                <a:spcPts val="0"/>
              </a:spcBef>
              <a:spcAft>
                <a:spcPts val="0"/>
              </a:spcAft>
              <a:buClr>
                <a:schemeClr val="dk1"/>
              </a:buClr>
              <a:buSzPts val="1200"/>
              <a:buFont typeface="Calibri"/>
              <a:buChar char="-"/>
            </a:pPr>
            <a:r>
              <a:rPr lang="en-US"/>
              <a:t>If you need pandas functionality on a Spark data frame, check out pandas UDFs (User defined function)</a:t>
            </a:r>
            <a:endParaRPr/>
          </a:p>
        </p:txBody>
      </p:sp>
      <p:sp>
        <p:nvSpPr>
          <p:cNvPr id="135" name="Google Shape;13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c0d1164c4e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2c0d1164c4e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Lambda functions are a great way to reduce boilerplate when you need a simple function for only one use.</a:t>
            </a:r>
            <a:endParaRPr/>
          </a:p>
          <a:p>
            <a:pPr indent="-171450" lvl="0" marL="171450" rtl="0" algn="l">
              <a:spcBef>
                <a:spcPts val="0"/>
              </a:spcBef>
              <a:spcAft>
                <a:spcPts val="0"/>
              </a:spcAft>
              <a:buClr>
                <a:schemeClr val="dk1"/>
              </a:buClr>
              <a:buSzPts val="1200"/>
              <a:buFont typeface="Calibri"/>
              <a:buChar char="-"/>
            </a:pPr>
            <a:r>
              <a:rPr lang="en-US"/>
              <a:t>a lambda function allows you to create a function without assigning it a name</a:t>
            </a:r>
            <a:endParaRPr/>
          </a:p>
          <a:p>
            <a:pPr indent="0" lvl="0" marL="0" rtl="0" algn="l">
              <a:spcBef>
                <a:spcPts val="0"/>
              </a:spcBef>
              <a:spcAft>
                <a:spcPts val="0"/>
              </a:spcAft>
              <a:buNone/>
            </a:pPr>
            <a:r>
              <a:rPr lang="en-US"/>
              <a:t>correspondence between a named function (using the def keyword) and a lambda (or anonymous) function using the lambda keyword. </a:t>
            </a:r>
            <a:endParaRPr/>
          </a:p>
          <a:p>
            <a:pPr indent="-171450" lvl="0" marL="171450" rtl="0" algn="l">
              <a:spcBef>
                <a:spcPts val="0"/>
              </a:spcBef>
              <a:spcAft>
                <a:spcPts val="0"/>
              </a:spcAft>
              <a:buClr>
                <a:schemeClr val="dk1"/>
              </a:buClr>
              <a:buSzPts val="1200"/>
              <a:buFont typeface="Calibri"/>
              <a:buChar char="-"/>
            </a:pPr>
            <a:r>
              <a:rPr lang="en-US"/>
              <a:t>Both statements return a function object that can then be used: where the named function can be referred to by its name (is_a_number), the lambda function is usually defined where it needs to be used. </a:t>
            </a:r>
            <a:endParaRPr/>
          </a:p>
          <a:p>
            <a:pPr indent="-171450" lvl="0" marL="171450" rtl="0" algn="l">
              <a:spcBef>
                <a:spcPts val="0"/>
              </a:spcBef>
              <a:spcAft>
                <a:spcPts val="0"/>
              </a:spcAft>
              <a:buClr>
                <a:schemeClr val="dk1"/>
              </a:buClr>
              <a:buSzPts val="1200"/>
              <a:buFont typeface="Calibri"/>
              <a:buChar char="-"/>
            </a:pPr>
            <a:r>
              <a:rPr lang="en-US"/>
              <a:t>In the case of the filter() application, could have have replaced our lambda by the is_a_number function, but directly using a lambda function as the argument to filter() saves a few keystrokes.</a:t>
            </a:r>
            <a:endParaRPr/>
          </a:p>
        </p:txBody>
      </p:sp>
      <p:sp>
        <p:nvSpPr>
          <p:cNvPr id="658" name="Google Shape;658;g2c0d1164c4e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c0d1164c4e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c0d1164c4e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Just like map(), the function passed as a parameter to filter() is applied to every element in the RDD. This time, though, instead of returning the result in a new RDD, we keep the original value if the result of the function is truthy. If the result is falsy, we drop the element</a:t>
            </a:r>
            <a:endParaRPr/>
          </a:p>
        </p:txBody>
      </p:sp>
      <p:sp>
        <p:nvSpPr>
          <p:cNvPr id="665" name="Google Shape;665;g2c0d1164c4e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c0d1164c4e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g2c0d1164c4e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c0d1164c4e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g2c0d1164c4e_0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MapReduce framework (https://research.google/pubs/pub62/)</a:t>
            </a:r>
            <a:endParaRPr/>
          </a:p>
          <a:p>
            <a:pPr indent="0" lvl="0" marL="0" rtl="0" algn="l">
              <a:spcBef>
                <a:spcPts val="0"/>
              </a:spcBef>
              <a:spcAft>
                <a:spcPts val="0"/>
              </a:spcAft>
              <a:buNone/>
            </a:pPr>
            <a:r>
              <a:rPr lang="en-US"/>
              <a:t>This framework was a direct inspiration for big data frameworks, such as Hadoop and Spark. Although modern abstractions, such as the data frame, aren’t as close to the original MapReduce, the ideas remain, and gaining a high-level understanding of the building blocks will make it easier to understand some higher-level design choices.</a:t>
            </a:r>
            <a:endParaRPr/>
          </a:p>
        </p:txBody>
      </p:sp>
      <p:sp>
        <p:nvSpPr>
          <p:cNvPr id="680" name="Google Shape;680;g2c0d1164c4e_0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c0d1164c4e_0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2c0d1164c4e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c0d1164c4e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g2c0d1164c4e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g2c0d1164c4e_0_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c0d1164c4e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g2c0d1164c4e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c0d1164c4e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g2c0d1164c4e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Canada Open Data portal (http://mng.bz/y4YJ); select the BroadcastLogs_2018_Q3_M8 file. The file is 994 MB to download,</a:t>
            </a:r>
            <a:endParaRPr/>
          </a:p>
          <a:p>
            <a:pPr indent="0" lvl="0" marL="0" rtl="0" algn="l">
              <a:spcBef>
                <a:spcPts val="0"/>
              </a:spcBef>
              <a:spcAft>
                <a:spcPts val="0"/>
              </a:spcAft>
              <a:buNone/>
            </a:pPr>
            <a:r>
              <a:rPr lang="en-US"/>
              <a:t>repository contains a sample of the data under the data/broadcast_logs directoryl . </a:t>
            </a:r>
            <a:endParaRPr/>
          </a:p>
          <a:p>
            <a:pPr indent="0" lvl="0" marL="0" rtl="0" algn="l">
              <a:spcBef>
                <a:spcPts val="0"/>
              </a:spcBef>
              <a:spcAft>
                <a:spcPts val="0"/>
              </a:spcAft>
              <a:buNone/>
            </a:pPr>
            <a:r>
              <a:rPr lang="en-US"/>
              <a:t>the Data Dictionary in .doc form, </a:t>
            </a:r>
            <a:endParaRPr/>
          </a:p>
          <a:p>
            <a:pPr indent="0" lvl="0" marL="0" rtl="0" algn="l">
              <a:spcBef>
                <a:spcPts val="0"/>
              </a:spcBef>
              <a:spcAft>
                <a:spcPts val="0"/>
              </a:spcAft>
              <a:buNone/>
            </a:pPr>
            <a:r>
              <a:rPr lang="en-US"/>
              <a:t>Unzip the files in data/ broadcast_logs. </a:t>
            </a:r>
            <a:endParaRPr/>
          </a:p>
          <a:p>
            <a:pPr indent="0" lvl="0" marL="0" rtl="0" algn="l">
              <a:spcBef>
                <a:spcPts val="0"/>
              </a:spcBef>
              <a:spcAft>
                <a:spcPts val="0"/>
              </a:spcAft>
              <a:buNone/>
            </a:pPr>
            <a:r>
              <a:rPr lang="en-US"/>
              <a:t>, the examples assume that the data is downloaded under data/broadcast_logs and that PySpark is launched from the root of the repository.</a:t>
            </a:r>
            <a:endParaRPr/>
          </a:p>
          <a:p>
            <a:pPr indent="0" lvl="0" marL="0" rtl="0" algn="l">
              <a:spcBef>
                <a:spcPts val="0"/>
              </a:spcBef>
              <a:spcAft>
                <a:spcPts val="0"/>
              </a:spcAft>
              <a:buNone/>
            </a:pPr>
            <a:r>
              <a:rPr lang="en-US"/>
              <a:t>Spark can read directly from SQL database </a:t>
            </a:r>
            <a:endParaRPr/>
          </a:p>
        </p:txBody>
      </p:sp>
      <p:sp>
        <p:nvSpPr>
          <p:cNvPr id="142" name="Google Shape;14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4"/>
          <p:cNvSpPr/>
          <p:nvPr>
            <p:ph idx="2" type="pic"/>
          </p:nvPr>
        </p:nvSpPr>
        <p:spPr>
          <a:xfrm>
            <a:off x="5183188" y="987425"/>
            <a:ext cx="6172200" cy="4873625"/>
          </a:xfrm>
          <a:prstGeom prst="rect">
            <a:avLst/>
          </a:prstGeom>
          <a:noFill/>
          <a:ln>
            <a:noFill/>
          </a:ln>
        </p:spPr>
      </p:sp>
      <p:sp>
        <p:nvSpPr>
          <p:cNvPr id="68" name="Google Shape;68;p7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2.png"/><Relationship Id="rId4" Type="http://schemas.openxmlformats.org/officeDocument/2006/relationships/image" Target="../media/image58.png"/><Relationship Id="rId5"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7.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Spark Cont</a:t>
            </a: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Reading and assessing delimited data in PySpark</a:t>
            </a:r>
            <a:endParaRPr/>
          </a:p>
        </p:txBody>
      </p:sp>
      <p:sp>
        <p:nvSpPr>
          <p:cNvPr id="153" name="Google Shape;153;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Read the data before exploration and transformation</a:t>
            </a:r>
            <a:endParaRPr/>
          </a:p>
          <a:p>
            <a:pPr indent="-228600" lvl="0" marL="228600" rtl="0" algn="l">
              <a:lnSpc>
                <a:spcPct val="90000"/>
              </a:lnSpc>
              <a:spcBef>
                <a:spcPts val="1000"/>
              </a:spcBef>
              <a:spcAft>
                <a:spcPts val="0"/>
              </a:spcAft>
              <a:buClr>
                <a:schemeClr val="dk1"/>
              </a:buClr>
              <a:buSzPts val="2800"/>
              <a:buChar char="•"/>
            </a:pPr>
            <a:r>
              <a:rPr lang="en-US"/>
              <a:t>Row delimiter and column delimiter </a:t>
            </a:r>
            <a:endParaRPr/>
          </a:p>
        </p:txBody>
      </p:sp>
      <p:pic>
        <p:nvPicPr>
          <p:cNvPr descr="Table&#10;&#10;Description automatically generated" id="154" name="Google Shape;154;p10"/>
          <p:cNvPicPr preferRelativeResize="0"/>
          <p:nvPr/>
        </p:nvPicPr>
        <p:blipFill rotWithShape="1">
          <a:blip r:embed="rId3">
            <a:alphaModFix/>
          </a:blip>
          <a:srcRect b="0" l="0" r="0" t="0"/>
          <a:stretch/>
        </p:blipFill>
        <p:spPr>
          <a:xfrm>
            <a:off x="1854200" y="3736975"/>
            <a:ext cx="8483600" cy="2755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Text&#10;&#10;Description automatically generated" id="161" name="Google Shape;161;p11"/>
          <p:cNvPicPr preferRelativeResize="0"/>
          <p:nvPr>
            <p:ph idx="1" type="body"/>
          </p:nvPr>
        </p:nvPicPr>
        <p:blipFill rotWithShape="1">
          <a:blip r:embed="rId3">
            <a:alphaModFix/>
          </a:blip>
          <a:srcRect b="0" l="0" r="0" t="0"/>
          <a:stretch/>
        </p:blipFill>
        <p:spPr>
          <a:xfrm>
            <a:off x="2171700" y="2312194"/>
            <a:ext cx="7848600" cy="3378200"/>
          </a:xfrm>
          <a:prstGeom prst="rect">
            <a:avLst/>
          </a:prstGeom>
          <a:noFill/>
          <a:ln>
            <a:noFill/>
          </a:ln>
        </p:spPr>
      </p:pic>
      <p:sp>
        <p:nvSpPr>
          <p:cNvPr id="162" name="Google Shape;162;p11"/>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Reading broadcast information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parameters</a:t>
            </a:r>
            <a:endParaRPr/>
          </a:p>
        </p:txBody>
      </p:sp>
      <p:sp>
        <p:nvSpPr>
          <p:cNvPr id="168" name="Google Shape;168;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The path to the file you want to read as the only mandatory parameter</a:t>
            </a:r>
            <a:endParaRPr/>
          </a:p>
          <a:p>
            <a:pPr indent="-228600" lvl="1" marL="685800" rtl="0" algn="l">
              <a:lnSpc>
                <a:spcPct val="90000"/>
              </a:lnSpc>
              <a:spcBef>
                <a:spcPts val="500"/>
              </a:spcBef>
              <a:spcAft>
                <a:spcPts val="0"/>
              </a:spcAft>
              <a:buClr>
                <a:schemeClr val="dk1"/>
              </a:buClr>
              <a:buSzPts val="2400"/>
              <a:buChar char="•"/>
            </a:pPr>
            <a:r>
              <a:rPr lang="en-US"/>
              <a:t>path, which contains the file or files’ path.</a:t>
            </a:r>
            <a:endParaRPr/>
          </a:p>
          <a:p>
            <a:pPr indent="-228600" lvl="1" marL="685800" rtl="0" algn="l">
              <a:lnSpc>
                <a:spcPct val="90000"/>
              </a:lnSpc>
              <a:spcBef>
                <a:spcPts val="500"/>
              </a:spcBef>
              <a:spcAft>
                <a:spcPts val="0"/>
              </a:spcAft>
              <a:buClr>
                <a:schemeClr val="dk1"/>
              </a:buClr>
              <a:buSzPts val="2400"/>
              <a:buChar char="•"/>
            </a:pPr>
            <a:r>
              <a:rPr lang="en-US"/>
              <a:t>Use a glob pattern to read multiple files inside a directory, as long as they have the same structure</a:t>
            </a:r>
            <a:endParaRPr/>
          </a:p>
          <a:p>
            <a:pPr indent="-228600" lvl="1" marL="685800" rtl="0" algn="l">
              <a:lnSpc>
                <a:spcPct val="90000"/>
              </a:lnSpc>
              <a:spcBef>
                <a:spcPts val="500"/>
              </a:spcBef>
              <a:spcAft>
                <a:spcPts val="0"/>
              </a:spcAft>
              <a:buClr>
                <a:schemeClr val="dk1"/>
              </a:buClr>
              <a:buSzPts val="2400"/>
              <a:buChar char="•"/>
            </a:pPr>
            <a:r>
              <a:rPr lang="en-US"/>
              <a:t>Can pass an explicit list of files</a:t>
            </a:r>
            <a:endParaRPr/>
          </a:p>
          <a:p>
            <a:pPr indent="-228600" lvl="0" marL="228600" rtl="0" algn="l">
              <a:lnSpc>
                <a:spcPct val="90000"/>
              </a:lnSpc>
              <a:spcBef>
                <a:spcPts val="1000"/>
              </a:spcBef>
              <a:spcAft>
                <a:spcPts val="0"/>
              </a:spcAft>
              <a:buClr>
                <a:schemeClr val="dk1"/>
              </a:buClr>
              <a:buSzPts val="2800"/>
              <a:buChar char="•"/>
            </a:pPr>
            <a:r>
              <a:rPr lang="en-US"/>
              <a:t>Passing an explicit field delimiter with the SEP parameter</a:t>
            </a:r>
            <a:endParaRPr/>
          </a:p>
          <a:p>
            <a:pPr indent="-228600" lvl="1" marL="685800" rtl="0" algn="l">
              <a:lnSpc>
                <a:spcPct val="90000"/>
              </a:lnSpc>
              <a:spcBef>
                <a:spcPts val="500"/>
              </a:spcBef>
              <a:spcAft>
                <a:spcPts val="0"/>
              </a:spcAft>
              <a:buClr>
                <a:schemeClr val="dk1"/>
              </a:buClr>
              <a:buSzPts val="2400"/>
              <a:buChar char="•"/>
            </a:pPr>
            <a:r>
              <a:rPr lang="en-US"/>
              <a:t>Comma - most popular separator</a:t>
            </a:r>
            <a:endParaRPr/>
          </a:p>
          <a:p>
            <a:pPr indent="-228600" lvl="0" marL="228600" rtl="0" algn="l">
              <a:lnSpc>
                <a:spcPct val="90000"/>
              </a:lnSpc>
              <a:spcBef>
                <a:spcPts val="1000"/>
              </a:spcBef>
              <a:spcAft>
                <a:spcPts val="0"/>
              </a:spcAft>
              <a:buClr>
                <a:schemeClr val="dk1"/>
              </a:buClr>
              <a:buSzPts val="2800"/>
              <a:buChar char="•"/>
            </a:pPr>
            <a:r>
              <a:rPr lang="en-US"/>
              <a:t>Quoting text to avoid mistaking a character for a delimiter</a:t>
            </a:r>
            <a:endParaRPr/>
          </a:p>
          <a:p>
            <a:pPr indent="-228600" lvl="1" marL="685800" rtl="0" algn="l">
              <a:lnSpc>
                <a:spcPct val="90000"/>
              </a:lnSpc>
              <a:spcBef>
                <a:spcPts val="500"/>
              </a:spcBef>
              <a:spcAft>
                <a:spcPts val="0"/>
              </a:spcAft>
              <a:buClr>
                <a:schemeClr val="dk1"/>
              </a:buClr>
              <a:buSzPts val="2400"/>
              <a:buChar char="•"/>
            </a:pPr>
            <a:r>
              <a:rPr lang="en-US"/>
              <a:t>The CSV reader object provides an optional quote parameter that defaults to the double-quote character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175" name="Google Shape;175;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Using the first row as the column names</a:t>
            </a:r>
            <a:endParaRPr/>
          </a:p>
          <a:p>
            <a:pPr indent="-228600" lvl="1" marL="685800" rtl="0" algn="l">
              <a:lnSpc>
                <a:spcPct val="90000"/>
              </a:lnSpc>
              <a:spcBef>
                <a:spcPts val="500"/>
              </a:spcBef>
              <a:spcAft>
                <a:spcPts val="0"/>
              </a:spcAft>
              <a:buClr>
                <a:schemeClr val="dk1"/>
              </a:buClr>
              <a:buSzPts val="2400"/>
              <a:buChar char="•"/>
            </a:pPr>
            <a:r>
              <a:rPr lang="en-US"/>
              <a:t>The header optional parameter takes a Boolean flag. If set to true, it’ll use the first row of your file</a:t>
            </a:r>
            <a:endParaRPr/>
          </a:p>
          <a:p>
            <a:pPr indent="-228600" lvl="0" marL="228600" rtl="0" algn="l">
              <a:lnSpc>
                <a:spcPct val="90000"/>
              </a:lnSpc>
              <a:spcBef>
                <a:spcPts val="1000"/>
              </a:spcBef>
              <a:spcAft>
                <a:spcPts val="0"/>
              </a:spcAft>
              <a:buClr>
                <a:schemeClr val="dk1"/>
              </a:buClr>
              <a:buSzPts val="2800"/>
              <a:buChar char="•"/>
            </a:pPr>
            <a:r>
              <a:rPr lang="en-US"/>
              <a:t>Inferring column type while reading the data</a:t>
            </a:r>
            <a:endParaRPr/>
          </a:p>
          <a:p>
            <a:pPr indent="-228600" lvl="1" marL="685800" rtl="0" algn="l">
              <a:lnSpc>
                <a:spcPct val="90000"/>
              </a:lnSpc>
              <a:spcBef>
                <a:spcPts val="500"/>
              </a:spcBef>
              <a:spcAft>
                <a:spcPts val="0"/>
              </a:spcAft>
              <a:buClr>
                <a:schemeClr val="dk1"/>
              </a:buClr>
              <a:buSzPts val="2400"/>
              <a:buChar char="•"/>
            </a:pPr>
            <a:r>
              <a:rPr lang="en-US"/>
              <a:t>Optional parameter inferSchema to True (by default, this is turned off). </a:t>
            </a:r>
            <a:endParaRPr/>
          </a:p>
          <a:p>
            <a:pPr indent="-228600" lvl="1" marL="685800" rtl="0" algn="l">
              <a:lnSpc>
                <a:spcPct val="90000"/>
              </a:lnSpc>
              <a:spcBef>
                <a:spcPts val="500"/>
              </a:spcBef>
              <a:spcAft>
                <a:spcPts val="0"/>
              </a:spcAft>
              <a:buClr>
                <a:schemeClr val="dk1"/>
              </a:buClr>
              <a:buSzPts val="2400"/>
              <a:buChar char="•"/>
            </a:pPr>
            <a:r>
              <a:rPr lang="en-US"/>
              <a:t>makes the ingestion quite a bit longer but helps us avoid writing the schema by hand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Text&#10;&#10;Description automatically generated" id="182" name="Google Shape;182;p14"/>
          <p:cNvPicPr preferRelativeResize="0"/>
          <p:nvPr>
            <p:ph idx="1" type="body"/>
          </p:nvPr>
        </p:nvPicPr>
        <p:blipFill rotWithShape="1">
          <a:blip r:embed="rId3">
            <a:alphaModFix/>
          </a:blip>
          <a:srcRect b="0" l="0" r="0" t="0"/>
          <a:stretch/>
        </p:blipFill>
        <p:spPr>
          <a:xfrm>
            <a:off x="444775" y="689654"/>
            <a:ext cx="5454513" cy="4602784"/>
          </a:xfrm>
          <a:prstGeom prst="rect">
            <a:avLst/>
          </a:prstGeom>
          <a:noFill/>
          <a:ln>
            <a:noFill/>
          </a:ln>
        </p:spPr>
      </p:pic>
      <p:pic>
        <p:nvPicPr>
          <p:cNvPr descr="Text&#10;&#10;Description automatically generated" id="183" name="Google Shape;183;p14"/>
          <p:cNvPicPr preferRelativeResize="0"/>
          <p:nvPr/>
        </p:nvPicPr>
        <p:blipFill rotWithShape="1">
          <a:blip r:embed="rId4">
            <a:alphaModFix/>
          </a:blip>
          <a:srcRect b="0" l="0" r="0" t="0"/>
          <a:stretch/>
        </p:blipFill>
        <p:spPr>
          <a:xfrm>
            <a:off x="6292713" y="1238444"/>
            <a:ext cx="4925970" cy="23360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Exploring the shape of your data</a:t>
            </a:r>
            <a:endParaRPr/>
          </a:p>
        </p:txBody>
      </p:sp>
      <p:sp>
        <p:nvSpPr>
          <p:cNvPr id="190" name="Google Shape;190;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Star schema </a:t>
            </a:r>
            <a:endParaRPr/>
          </a:p>
        </p:txBody>
      </p:sp>
      <p:pic>
        <p:nvPicPr>
          <p:cNvPr descr="Diagram&#10;&#10;Description automatically generated" id="191" name="Google Shape;191;p15"/>
          <p:cNvPicPr preferRelativeResize="0"/>
          <p:nvPr/>
        </p:nvPicPr>
        <p:blipFill rotWithShape="1">
          <a:blip r:embed="rId3">
            <a:alphaModFix/>
          </a:blip>
          <a:srcRect b="0" l="0" r="0" t="0"/>
          <a:stretch/>
        </p:blipFill>
        <p:spPr>
          <a:xfrm>
            <a:off x="3982720" y="1685806"/>
            <a:ext cx="6563360" cy="43108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Spark prefers working with a single table</a:t>
            </a:r>
            <a:endParaRPr/>
          </a:p>
        </p:txBody>
      </p:sp>
      <p:sp>
        <p:nvSpPr>
          <p:cNvPr id="198" name="Google Shape;198;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Denormalized tables (or fat table) – Spark prefers working with a single table instead of linking a multitude of tables to get the data. </a:t>
            </a:r>
            <a:endParaRPr/>
          </a:p>
          <a:p>
            <a:pPr indent="-228600" lvl="0" marL="228600" rtl="0" algn="l">
              <a:lnSpc>
                <a:spcPct val="90000"/>
              </a:lnSpc>
              <a:spcBef>
                <a:spcPts val="1000"/>
              </a:spcBef>
              <a:spcAft>
                <a:spcPts val="0"/>
              </a:spcAft>
              <a:buClr>
                <a:schemeClr val="dk1"/>
              </a:buClr>
              <a:buSzPts val="2800"/>
              <a:buChar char="•"/>
            </a:pPr>
            <a:r>
              <a:rPr lang="en-US"/>
              <a:t>looking at the logs table, its content, and the data documentation</a:t>
            </a:r>
            <a:endParaRPr/>
          </a:p>
          <a:p>
            <a:pPr indent="-228600" lvl="0" marL="228600" rtl="0" algn="l">
              <a:lnSpc>
                <a:spcPct val="90000"/>
              </a:lnSpc>
              <a:spcBef>
                <a:spcPts val="1000"/>
              </a:spcBef>
              <a:spcAft>
                <a:spcPts val="0"/>
              </a:spcAft>
              <a:buClr>
                <a:schemeClr val="dk1"/>
              </a:buClr>
              <a:buSzPts val="2800"/>
              <a:buChar char="•"/>
            </a:pPr>
            <a:r>
              <a:rPr lang="en-US"/>
              <a:t>avoid linking tables that contain data with no real value for our analysis.</a:t>
            </a:r>
            <a:endParaRPr/>
          </a:p>
          <a:p>
            <a:pPr indent="-228600" lvl="0" marL="228600" rtl="0" algn="l">
              <a:lnSpc>
                <a:spcPct val="90000"/>
              </a:lnSpc>
              <a:spcBef>
                <a:spcPts val="1000"/>
              </a:spcBef>
              <a:spcAft>
                <a:spcPts val="0"/>
              </a:spcAft>
              <a:buClr>
                <a:schemeClr val="dk1"/>
              </a:buClr>
              <a:buSzPts val="2800"/>
              <a:buChar char="•"/>
            </a:pPr>
            <a:r>
              <a:rPr lang="en-US"/>
              <a:t>Data warehouses don’t change their structure very often.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Basic data manipulation</a:t>
            </a:r>
            <a:endParaRPr/>
          </a:p>
        </p:txBody>
      </p:sp>
      <p:sp>
        <p:nvSpPr>
          <p:cNvPr id="204" name="Google Shape;204;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Select</a:t>
            </a:r>
            <a:endParaRPr/>
          </a:p>
          <a:p>
            <a:pPr indent="-228600" lvl="0" marL="228600" rtl="0" algn="l">
              <a:lnSpc>
                <a:spcPct val="90000"/>
              </a:lnSpc>
              <a:spcBef>
                <a:spcPts val="1000"/>
              </a:spcBef>
              <a:spcAft>
                <a:spcPts val="0"/>
              </a:spcAft>
              <a:buClr>
                <a:schemeClr val="dk1"/>
              </a:buClr>
              <a:buSzPts val="2800"/>
              <a:buChar char="•"/>
            </a:pPr>
            <a:r>
              <a:rPr lang="en-US"/>
              <a:t>Drop </a:t>
            </a:r>
            <a:endParaRPr/>
          </a:p>
          <a:p>
            <a:pPr indent="-228600" lvl="0" marL="228600" rtl="0" algn="l">
              <a:lnSpc>
                <a:spcPct val="90000"/>
              </a:lnSpc>
              <a:spcBef>
                <a:spcPts val="1000"/>
              </a:spcBef>
              <a:spcAft>
                <a:spcPts val="0"/>
              </a:spcAft>
              <a:buClr>
                <a:schemeClr val="dk1"/>
              </a:buClr>
              <a:buSzPts val="2800"/>
              <a:buChar char="•"/>
            </a:pPr>
            <a:r>
              <a:rPr lang="en-US"/>
              <a:t>rename</a:t>
            </a:r>
            <a:endParaRPr/>
          </a:p>
          <a:p>
            <a:pPr indent="-228600" lvl="0" marL="228600" rtl="0" algn="l">
              <a:lnSpc>
                <a:spcPct val="90000"/>
              </a:lnSpc>
              <a:spcBef>
                <a:spcPts val="1000"/>
              </a:spcBef>
              <a:spcAft>
                <a:spcPts val="0"/>
              </a:spcAft>
              <a:buClr>
                <a:schemeClr val="dk1"/>
              </a:buClr>
              <a:buSzPts val="2800"/>
              <a:buChar char="•"/>
            </a:pPr>
            <a:r>
              <a:rPr lang="en-US"/>
              <a:t>Order</a:t>
            </a:r>
            <a:endParaRPr/>
          </a:p>
          <a:p>
            <a:pPr indent="-228600" lvl="0" marL="228600" rtl="0" algn="l">
              <a:lnSpc>
                <a:spcPct val="90000"/>
              </a:lnSpc>
              <a:spcBef>
                <a:spcPts val="1000"/>
              </a:spcBef>
              <a:spcAft>
                <a:spcPts val="0"/>
              </a:spcAft>
              <a:buClr>
                <a:schemeClr val="dk1"/>
              </a:buClr>
              <a:buSzPts val="2800"/>
              <a:buChar char="•"/>
            </a:pPr>
            <a:r>
              <a:rPr lang="en-US"/>
              <a:t>diagnose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Select columns</a:t>
            </a:r>
            <a:endParaRPr/>
          </a:p>
        </p:txBody>
      </p:sp>
      <p:sp>
        <p:nvSpPr>
          <p:cNvPr id="211" name="Google Shape;211;p18"/>
          <p:cNvSpPr txBox="1"/>
          <p:nvPr>
            <p:ph idx="1" type="body"/>
          </p:nvPr>
        </p:nvSpPr>
        <p:spPr>
          <a:xfrm>
            <a:off x="34544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Show() command to display a few records for exploration</a:t>
            </a:r>
            <a:endParaRPr/>
          </a:p>
          <a:p>
            <a:pPr indent="-228600" lvl="0" marL="228600" rtl="0" algn="l">
              <a:lnSpc>
                <a:spcPct val="90000"/>
              </a:lnSpc>
              <a:spcBef>
                <a:spcPts val="1000"/>
              </a:spcBef>
              <a:spcAft>
                <a:spcPts val="0"/>
              </a:spcAft>
              <a:buClr>
                <a:schemeClr val="dk1"/>
              </a:buClr>
              <a:buSzPts val="2800"/>
              <a:buChar char="•"/>
            </a:pPr>
            <a:r>
              <a:rPr lang="en-US"/>
              <a:t>Select() – select columns you want to keep in your data frame.</a:t>
            </a:r>
            <a:endParaRPr/>
          </a:p>
          <a:p>
            <a:pPr indent="0" lvl="0" marL="0" rtl="0" algn="l">
              <a:lnSpc>
                <a:spcPct val="90000"/>
              </a:lnSpc>
              <a:spcBef>
                <a:spcPts val="1000"/>
              </a:spcBef>
              <a:spcAft>
                <a:spcPts val="0"/>
              </a:spcAft>
              <a:buClr>
                <a:schemeClr val="dk1"/>
              </a:buClr>
              <a:buSzPts val="2800"/>
              <a:buNone/>
            </a:pPr>
            <a:r>
              <a:t/>
            </a:r>
            <a:endParaRPr/>
          </a:p>
        </p:txBody>
      </p:sp>
      <p:sp>
        <p:nvSpPr>
          <p:cNvPr id="212" name="Google Shape;212;p18"/>
          <p:cNvSpPr txBox="1"/>
          <p:nvPr/>
        </p:nvSpPr>
        <p:spPr>
          <a:xfrm>
            <a:off x="1330960" y="2957753"/>
            <a:ext cx="90479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logs.select("BroadcastLogID", "LogServiceID", "LogDate").show(5, False)</a:t>
            </a:r>
            <a:endParaRPr/>
          </a:p>
        </p:txBody>
      </p:sp>
      <p:pic>
        <p:nvPicPr>
          <p:cNvPr descr="A screenshot of a computer&#10;&#10;Description automatically generated with medium confidence" id="213" name="Google Shape;213;p18"/>
          <p:cNvPicPr preferRelativeResize="0"/>
          <p:nvPr/>
        </p:nvPicPr>
        <p:blipFill rotWithShape="1">
          <a:blip r:embed="rId3">
            <a:alphaModFix/>
          </a:blip>
          <a:srcRect b="0" l="0" r="0" t="0"/>
          <a:stretch/>
        </p:blipFill>
        <p:spPr>
          <a:xfrm>
            <a:off x="1813098" y="3830814"/>
            <a:ext cx="5867862" cy="26542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Column selector</a:t>
            </a:r>
            <a:endParaRPr/>
          </a:p>
        </p:txBody>
      </p:sp>
      <p:pic>
        <p:nvPicPr>
          <p:cNvPr descr="Graphical user interface, text, application&#10;&#10;Description automatically generated" id="220" name="Google Shape;220;p19"/>
          <p:cNvPicPr preferRelativeResize="0"/>
          <p:nvPr>
            <p:ph idx="1" type="body"/>
          </p:nvPr>
        </p:nvPicPr>
        <p:blipFill rotWithShape="1">
          <a:blip r:embed="rId3">
            <a:alphaModFix/>
          </a:blip>
          <a:srcRect b="0" l="0" r="0" t="0"/>
          <a:stretch/>
        </p:blipFill>
        <p:spPr>
          <a:xfrm>
            <a:off x="2101850" y="2178844"/>
            <a:ext cx="7988300" cy="3644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Text&#10;&#10;Description automatically generated" id="96" name="Google Shape;96;p2"/>
          <p:cNvPicPr preferRelativeResize="0"/>
          <p:nvPr>
            <p:ph idx="1" type="body"/>
          </p:nvPr>
        </p:nvPicPr>
        <p:blipFill rotWithShape="1">
          <a:blip r:embed="rId3">
            <a:alphaModFix/>
          </a:blip>
          <a:srcRect b="0" l="0" r="0" t="0"/>
          <a:stretch/>
        </p:blipFill>
        <p:spPr>
          <a:xfrm>
            <a:off x="1254155" y="2218267"/>
            <a:ext cx="10470062" cy="29641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Peeking at the data frame in chunks of 3 columns</a:t>
            </a:r>
            <a:endParaRPr/>
          </a:p>
        </p:txBody>
      </p:sp>
      <p:pic>
        <p:nvPicPr>
          <p:cNvPr descr="Graphical user interface, text, application, email&#10;&#10;Description automatically generated" id="227" name="Google Shape;227;p20"/>
          <p:cNvPicPr preferRelativeResize="0"/>
          <p:nvPr>
            <p:ph idx="1" type="body"/>
          </p:nvPr>
        </p:nvPicPr>
        <p:blipFill rotWithShape="1">
          <a:blip r:embed="rId3">
            <a:alphaModFix/>
          </a:blip>
          <a:srcRect b="0" l="0" r="0" t="0"/>
          <a:stretch/>
        </p:blipFill>
        <p:spPr>
          <a:xfrm>
            <a:off x="2178050" y="1988344"/>
            <a:ext cx="7835900" cy="402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Table&#10;&#10;Description automatically generated" id="234" name="Google Shape;234;p21"/>
          <p:cNvPicPr preferRelativeResize="0"/>
          <p:nvPr>
            <p:ph idx="1" type="body"/>
          </p:nvPr>
        </p:nvPicPr>
        <p:blipFill rotWithShape="1">
          <a:blip r:embed="rId3">
            <a:alphaModFix/>
          </a:blip>
          <a:srcRect b="0" l="0" r="0" t="0"/>
          <a:stretch/>
        </p:blipFill>
        <p:spPr>
          <a:xfrm>
            <a:off x="2436383" y="1825625"/>
            <a:ext cx="7319234" cy="43513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Keeping what we need, deleting columns</a:t>
            </a:r>
            <a:endParaRPr/>
          </a:p>
        </p:txBody>
      </p:sp>
      <p:sp>
        <p:nvSpPr>
          <p:cNvPr id="241" name="Google Shape;24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Drop the following columns</a:t>
            </a:r>
            <a:endParaRPr/>
          </a:p>
          <a:p>
            <a:pPr indent="-228600" lvl="1" marL="685800" rtl="0" algn="l">
              <a:lnSpc>
                <a:spcPct val="90000"/>
              </a:lnSpc>
              <a:spcBef>
                <a:spcPts val="500"/>
              </a:spcBef>
              <a:spcAft>
                <a:spcPts val="0"/>
              </a:spcAft>
              <a:buClr>
                <a:schemeClr val="dk1"/>
              </a:buClr>
              <a:buSzPts val="2400"/>
              <a:buChar char="•"/>
            </a:pPr>
            <a:r>
              <a:rPr lang="en-US"/>
              <a:t>BroadCastLogID is the primary key of the table and will not serve us in answering our questions.</a:t>
            </a:r>
            <a:endParaRPr/>
          </a:p>
          <a:p>
            <a:pPr indent="-228600" lvl="1" marL="685800" rtl="0" algn="l">
              <a:lnSpc>
                <a:spcPct val="90000"/>
              </a:lnSpc>
              <a:spcBef>
                <a:spcPts val="500"/>
              </a:spcBef>
              <a:spcAft>
                <a:spcPts val="0"/>
              </a:spcAft>
              <a:buClr>
                <a:schemeClr val="dk1"/>
              </a:buClr>
              <a:buSzPts val="2400"/>
              <a:buChar char="•"/>
            </a:pPr>
            <a:r>
              <a:rPr lang="en-US"/>
              <a:t>SequenceNo is a sequence number and won’t be useful either.</a:t>
            </a:r>
            <a:endParaRPr/>
          </a:p>
          <a:p>
            <a:pPr indent="-76200" lvl="1" marL="685800" rtl="0" algn="l">
              <a:lnSpc>
                <a:spcPct val="90000"/>
              </a:lnSpc>
              <a:spcBef>
                <a:spcPts val="500"/>
              </a:spcBef>
              <a:spcAft>
                <a:spcPts val="0"/>
              </a:spcAft>
              <a:buClr>
                <a:schemeClr val="dk1"/>
              </a:buClr>
              <a:buSzPts val="2400"/>
              <a:buNone/>
            </a:pPr>
            <a:r>
              <a:t/>
            </a:r>
            <a:endParaRPr/>
          </a:p>
        </p:txBody>
      </p:sp>
      <p:pic>
        <p:nvPicPr>
          <p:cNvPr descr="Graphical user interface, text, application&#10;&#10;Description automatically generated" id="242" name="Google Shape;242;p22"/>
          <p:cNvPicPr preferRelativeResize="0"/>
          <p:nvPr/>
        </p:nvPicPr>
        <p:blipFill rotWithShape="1">
          <a:blip r:embed="rId3">
            <a:alphaModFix/>
          </a:blip>
          <a:srcRect b="0" l="0" r="0" t="0"/>
          <a:stretch/>
        </p:blipFill>
        <p:spPr>
          <a:xfrm>
            <a:off x="2330450" y="3903663"/>
            <a:ext cx="7531100" cy="2273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249" name="Google Shape;24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Getting rid of columns, select style</a:t>
            </a:r>
            <a:endParaRPr/>
          </a:p>
        </p:txBody>
      </p:sp>
      <p:sp>
        <p:nvSpPr>
          <p:cNvPr id="250" name="Google Shape;250;p23"/>
          <p:cNvSpPr txBox="1"/>
          <p:nvPr/>
        </p:nvSpPr>
        <p:spPr>
          <a:xfrm>
            <a:off x="1778922" y="3077963"/>
            <a:ext cx="85427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logs = logs.select( *[x for x in logs.columns if x not in ["BroadcastLogID", "SequenceNO"]]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Create new columns</a:t>
            </a:r>
            <a:endParaRPr/>
          </a:p>
        </p:txBody>
      </p:sp>
      <p:sp>
        <p:nvSpPr>
          <p:cNvPr id="257" name="Google Shape;257;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withColumn()</a:t>
            </a:r>
            <a:endParaRPr/>
          </a:p>
        </p:txBody>
      </p:sp>
      <p:pic>
        <p:nvPicPr>
          <p:cNvPr descr="Table&#10;&#10;Description automatically generated" id="258" name="Google Shape;258;p24"/>
          <p:cNvPicPr preferRelativeResize="0"/>
          <p:nvPr/>
        </p:nvPicPr>
        <p:blipFill rotWithShape="1">
          <a:blip r:embed="rId3">
            <a:alphaModFix/>
          </a:blip>
          <a:srcRect b="0" l="0" r="0" t="0"/>
          <a:stretch/>
        </p:blipFill>
        <p:spPr>
          <a:xfrm>
            <a:off x="563599" y="2520661"/>
            <a:ext cx="5532401" cy="3791239"/>
          </a:xfrm>
          <a:prstGeom prst="rect">
            <a:avLst/>
          </a:prstGeom>
          <a:noFill/>
          <a:ln>
            <a:noFill/>
          </a:ln>
        </p:spPr>
      </p:pic>
      <p:pic>
        <p:nvPicPr>
          <p:cNvPr descr="Text&#10;&#10;Description automatically generated" id="259" name="Google Shape;259;p24"/>
          <p:cNvPicPr preferRelativeResize="0"/>
          <p:nvPr/>
        </p:nvPicPr>
        <p:blipFill rotWithShape="1">
          <a:blip r:embed="rId4">
            <a:alphaModFix/>
          </a:blip>
          <a:srcRect b="0" l="0" r="0" t="0"/>
          <a:stretch/>
        </p:blipFill>
        <p:spPr>
          <a:xfrm>
            <a:off x="6370601" y="4416280"/>
            <a:ext cx="5590916" cy="15315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266" name="Google Shape;266;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 </a:t>
            </a:r>
            <a:endParaRPr/>
          </a:p>
        </p:txBody>
      </p:sp>
      <p:pic>
        <p:nvPicPr>
          <p:cNvPr descr="Text&#10;&#10;Description automatically generated" id="267" name="Google Shape;267;p25"/>
          <p:cNvPicPr preferRelativeResize="0"/>
          <p:nvPr/>
        </p:nvPicPr>
        <p:blipFill rotWithShape="1">
          <a:blip r:embed="rId3">
            <a:alphaModFix/>
          </a:blip>
          <a:srcRect b="0" l="0" r="0" t="0"/>
          <a:stretch/>
        </p:blipFill>
        <p:spPr>
          <a:xfrm>
            <a:off x="1286352" y="1332923"/>
            <a:ext cx="8280789" cy="4984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Create a duration in second field from the duration column</a:t>
            </a:r>
            <a:endParaRPr/>
          </a:p>
        </p:txBody>
      </p:sp>
      <p:pic>
        <p:nvPicPr>
          <p:cNvPr descr="Table&#10;&#10;Description automatically generated" id="274" name="Google Shape;274;p26"/>
          <p:cNvPicPr preferRelativeResize="0"/>
          <p:nvPr>
            <p:ph idx="1" type="body"/>
          </p:nvPr>
        </p:nvPicPr>
        <p:blipFill rotWithShape="1">
          <a:blip r:embed="rId3">
            <a:alphaModFix/>
          </a:blip>
          <a:srcRect b="0" l="0" r="0" t="0"/>
          <a:stretch/>
        </p:blipFill>
        <p:spPr>
          <a:xfrm>
            <a:off x="1933287" y="1809749"/>
            <a:ext cx="5908386" cy="48135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Add a column at the end of our data frame</a:t>
            </a:r>
            <a:endParaRPr/>
          </a:p>
        </p:txBody>
      </p:sp>
      <p:pic>
        <p:nvPicPr>
          <p:cNvPr descr="Graphical user interface, text, application&#10;&#10;Description automatically generated" id="281" name="Google Shape;281;p27"/>
          <p:cNvPicPr preferRelativeResize="0"/>
          <p:nvPr>
            <p:ph idx="1" type="body"/>
          </p:nvPr>
        </p:nvPicPr>
        <p:blipFill rotWithShape="1">
          <a:blip r:embed="rId3">
            <a:alphaModFix/>
          </a:blip>
          <a:srcRect b="0" l="0" r="0" t="0"/>
          <a:stretch/>
        </p:blipFill>
        <p:spPr>
          <a:xfrm>
            <a:off x="1842655" y="1690688"/>
            <a:ext cx="5777345" cy="46620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Table&#10;&#10;Description automatically generated" id="288" name="Google Shape;288;p28"/>
          <p:cNvPicPr preferRelativeResize="0"/>
          <p:nvPr>
            <p:ph idx="1" type="body"/>
          </p:nvPr>
        </p:nvPicPr>
        <p:blipFill rotWithShape="1">
          <a:blip r:embed="rId3">
            <a:alphaModFix/>
          </a:blip>
          <a:srcRect b="0" l="0" r="0" t="0"/>
          <a:stretch/>
        </p:blipFill>
        <p:spPr>
          <a:xfrm>
            <a:off x="2683741" y="1027905"/>
            <a:ext cx="6769008" cy="4042859"/>
          </a:xfrm>
          <a:prstGeom prst="rect">
            <a:avLst/>
          </a:prstGeom>
          <a:noFill/>
          <a:ln>
            <a:noFill/>
          </a:ln>
        </p:spPr>
      </p:pic>
      <p:sp>
        <p:nvSpPr>
          <p:cNvPr id="289" name="Google Shape;289;p28"/>
          <p:cNvSpPr txBox="1"/>
          <p:nvPr/>
        </p:nvSpPr>
        <p:spPr>
          <a:xfrm>
            <a:off x="838200" y="5347855"/>
            <a:ext cx="101207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select() versus withColumn(), visually. withColumn() keeps all the preexisting columns without the need the specify them explicitly.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Rename a column</a:t>
            </a:r>
            <a:endParaRPr/>
          </a:p>
        </p:txBody>
      </p:sp>
      <p:pic>
        <p:nvPicPr>
          <p:cNvPr descr="Text&#10;&#10;Description automatically generated" id="295" name="Google Shape;295;p29"/>
          <p:cNvPicPr preferRelativeResize="0"/>
          <p:nvPr>
            <p:ph idx="1" type="body"/>
          </p:nvPr>
        </p:nvPicPr>
        <p:blipFill rotWithShape="1">
          <a:blip r:embed="rId3">
            <a:alphaModFix/>
          </a:blip>
          <a:srcRect b="0" l="0" r="0" t="0"/>
          <a:stretch/>
        </p:blipFill>
        <p:spPr>
          <a:xfrm>
            <a:off x="1413507" y="1967779"/>
            <a:ext cx="7214989" cy="33520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Create a spark session</a:t>
            </a:r>
            <a:endParaRPr/>
          </a:p>
        </p:txBody>
      </p:sp>
      <p:pic>
        <p:nvPicPr>
          <p:cNvPr descr="Graphical user interface, text, application&#10;&#10;Description automatically generated" id="103" name="Google Shape;103;p3"/>
          <p:cNvPicPr preferRelativeResize="0"/>
          <p:nvPr>
            <p:ph idx="1" type="body"/>
          </p:nvPr>
        </p:nvPicPr>
        <p:blipFill rotWithShape="1">
          <a:blip r:embed="rId3">
            <a:alphaModFix/>
          </a:blip>
          <a:srcRect b="0" l="0" r="0" t="0"/>
          <a:stretch/>
        </p:blipFill>
        <p:spPr>
          <a:xfrm>
            <a:off x="572607" y="2395140"/>
            <a:ext cx="11619393" cy="256831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Batching lowercasing using toDF()</a:t>
            </a:r>
            <a:endParaRPr/>
          </a:p>
        </p:txBody>
      </p:sp>
      <p:pic>
        <p:nvPicPr>
          <p:cNvPr descr="Text&#10;&#10;Description automatically generated" id="302" name="Google Shape;302;p30"/>
          <p:cNvPicPr preferRelativeResize="0"/>
          <p:nvPr>
            <p:ph idx="1" type="body"/>
          </p:nvPr>
        </p:nvPicPr>
        <p:blipFill rotWithShape="1">
          <a:blip r:embed="rId3">
            <a:alphaModFix/>
          </a:blip>
          <a:srcRect b="0" l="0" r="0" t="0"/>
          <a:stretch/>
        </p:blipFill>
        <p:spPr>
          <a:xfrm>
            <a:off x="1983546" y="2114714"/>
            <a:ext cx="7670185" cy="34271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Re-ordering columns</a:t>
            </a:r>
            <a:endParaRPr/>
          </a:p>
        </p:txBody>
      </p:sp>
      <p:pic>
        <p:nvPicPr>
          <p:cNvPr descr="Text, letter&#10;&#10;Description automatically generated" id="309" name="Google Shape;309;p31"/>
          <p:cNvPicPr preferRelativeResize="0"/>
          <p:nvPr>
            <p:ph idx="1" type="body"/>
          </p:nvPr>
        </p:nvPicPr>
        <p:blipFill rotWithShape="1">
          <a:blip r:embed="rId3">
            <a:alphaModFix/>
          </a:blip>
          <a:srcRect b="0" l="0" r="0" t="0"/>
          <a:stretch/>
        </p:blipFill>
        <p:spPr>
          <a:xfrm>
            <a:off x="2272146" y="2180160"/>
            <a:ext cx="6783532" cy="35564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Diagnose a data frame with describe() and summary()</a:t>
            </a:r>
            <a:endParaRPr/>
          </a:p>
        </p:txBody>
      </p:sp>
      <p:pic>
        <p:nvPicPr>
          <p:cNvPr descr="Table&#10;&#10;Description automatically generated" id="316" name="Google Shape;316;p32"/>
          <p:cNvPicPr preferRelativeResize="0"/>
          <p:nvPr>
            <p:ph idx="1" type="body"/>
          </p:nvPr>
        </p:nvPicPr>
        <p:blipFill rotWithShape="1">
          <a:blip r:embed="rId3">
            <a:alphaModFix/>
          </a:blip>
          <a:srcRect b="0" l="0" r="0" t="0"/>
          <a:stretch/>
        </p:blipFill>
        <p:spPr>
          <a:xfrm>
            <a:off x="838199" y="2424761"/>
            <a:ext cx="3747655" cy="3466581"/>
          </a:xfrm>
          <a:prstGeom prst="rect">
            <a:avLst/>
          </a:prstGeom>
          <a:noFill/>
          <a:ln>
            <a:noFill/>
          </a:ln>
        </p:spPr>
      </p:pic>
      <p:pic>
        <p:nvPicPr>
          <p:cNvPr descr="Chart&#10;&#10;Description automatically generated with medium confidence" id="317" name="Google Shape;317;p32"/>
          <p:cNvPicPr preferRelativeResize="0"/>
          <p:nvPr/>
        </p:nvPicPr>
        <p:blipFill rotWithShape="1">
          <a:blip r:embed="rId4">
            <a:alphaModFix/>
          </a:blip>
          <a:srcRect b="0" l="0" r="0" t="0"/>
          <a:stretch/>
        </p:blipFill>
        <p:spPr>
          <a:xfrm>
            <a:off x="5286662" y="2459396"/>
            <a:ext cx="5059919" cy="343194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Summary()</a:t>
            </a:r>
            <a:endParaRPr/>
          </a:p>
        </p:txBody>
      </p:sp>
      <p:pic>
        <p:nvPicPr>
          <p:cNvPr descr="Table&#10;&#10;Description automatically generated" id="324" name="Google Shape;324;p33"/>
          <p:cNvPicPr preferRelativeResize="0"/>
          <p:nvPr>
            <p:ph idx="1" type="body"/>
          </p:nvPr>
        </p:nvPicPr>
        <p:blipFill rotWithShape="1">
          <a:blip r:embed="rId3">
            <a:alphaModFix/>
          </a:blip>
          <a:srcRect b="0" l="0" r="0" t="0"/>
          <a:stretch/>
        </p:blipFill>
        <p:spPr>
          <a:xfrm>
            <a:off x="1189759" y="2763044"/>
            <a:ext cx="3162300" cy="2781300"/>
          </a:xfrm>
          <a:prstGeom prst="rect">
            <a:avLst/>
          </a:prstGeom>
          <a:noFill/>
          <a:ln>
            <a:noFill/>
          </a:ln>
        </p:spPr>
      </p:pic>
      <p:pic>
        <p:nvPicPr>
          <p:cNvPr descr="Table&#10;&#10;Description automatically generated" id="325" name="Google Shape;325;p33"/>
          <p:cNvPicPr preferRelativeResize="0"/>
          <p:nvPr/>
        </p:nvPicPr>
        <p:blipFill rotWithShape="1">
          <a:blip r:embed="rId4">
            <a:alphaModFix/>
          </a:blip>
          <a:srcRect b="0" l="0" r="0" t="0"/>
          <a:stretch/>
        </p:blipFill>
        <p:spPr>
          <a:xfrm>
            <a:off x="5253182" y="2763044"/>
            <a:ext cx="5455278" cy="298659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Graphical user interface, text, application&#10;&#10;Description automatically generated" id="332" name="Google Shape;332;p34"/>
          <p:cNvPicPr preferRelativeResize="0"/>
          <p:nvPr>
            <p:ph idx="1" type="body"/>
          </p:nvPr>
        </p:nvPicPr>
        <p:blipFill rotWithShape="1">
          <a:blip r:embed="rId3">
            <a:alphaModFix/>
          </a:blip>
          <a:srcRect b="0" l="0" r="0" t="0"/>
          <a:stretch/>
        </p:blipFill>
        <p:spPr>
          <a:xfrm>
            <a:off x="1477075" y="3016936"/>
            <a:ext cx="8667196" cy="24539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Joining data – from many to one</a:t>
            </a:r>
            <a:endParaRPr/>
          </a:p>
        </p:txBody>
      </p:sp>
      <p:sp>
        <p:nvSpPr>
          <p:cNvPr id="338" name="Google Shape;338;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need to link two sources</a:t>
            </a:r>
            <a:endParaRPr/>
          </a:p>
          <a:p>
            <a:pPr indent="-228600" lvl="0" marL="228600" rtl="0" algn="l">
              <a:lnSpc>
                <a:spcPct val="90000"/>
              </a:lnSpc>
              <a:spcBef>
                <a:spcPts val="1000"/>
              </a:spcBef>
              <a:spcAft>
                <a:spcPts val="0"/>
              </a:spcAft>
              <a:buClr>
                <a:schemeClr val="dk1"/>
              </a:buClr>
              <a:buSzPts val="2800"/>
              <a:buChar char="•"/>
            </a:pPr>
            <a:r>
              <a:rPr lang="en-US"/>
              <a:t>Joining data frames is a common operation when working with related tables</a:t>
            </a:r>
            <a:endParaRPr/>
          </a:p>
          <a:p>
            <a:pPr indent="-228600" lvl="0" marL="228600" rtl="0" algn="l">
              <a:lnSpc>
                <a:spcPct val="90000"/>
              </a:lnSpc>
              <a:spcBef>
                <a:spcPts val="1000"/>
              </a:spcBef>
              <a:spcAft>
                <a:spcPts val="0"/>
              </a:spcAft>
              <a:buClr>
                <a:schemeClr val="dk1"/>
              </a:buClr>
              <a:buSzPts val="2800"/>
              <a:buChar char="•"/>
            </a:pPr>
            <a:r>
              <a:rPr lang="en-US"/>
              <a:t>there are multiple ways to perform joins</a:t>
            </a:r>
            <a:endParaRPr/>
          </a:p>
          <a:p>
            <a:pPr indent="-228600" lvl="0" marL="228600" rtl="0" algn="l">
              <a:lnSpc>
                <a:spcPct val="90000"/>
              </a:lnSpc>
              <a:spcBef>
                <a:spcPts val="1000"/>
              </a:spcBef>
              <a:spcAft>
                <a:spcPts val="0"/>
              </a:spcAft>
              <a:buClr>
                <a:schemeClr val="dk1"/>
              </a:buClr>
              <a:buSzPts val="2800"/>
              <a:buChar char="•"/>
            </a:pPr>
            <a:r>
              <a:rPr lang="en-US"/>
              <a:t>merge or link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45" name="Google Shape;345;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join operation is a way to take the data from one data frame and link it to another one according to a set of rules.</a:t>
            </a:r>
            <a:endParaRPr/>
          </a:p>
        </p:txBody>
      </p:sp>
      <p:pic>
        <p:nvPicPr>
          <p:cNvPr descr="Text, letter&#10;&#10;Description automatically generated" id="346" name="Google Shape;346;p36"/>
          <p:cNvPicPr preferRelativeResize="0"/>
          <p:nvPr/>
        </p:nvPicPr>
        <p:blipFill rotWithShape="1">
          <a:blip r:embed="rId3">
            <a:alphaModFix/>
          </a:blip>
          <a:srcRect b="0" l="0" r="0" t="0"/>
          <a:stretch/>
        </p:blipFill>
        <p:spPr>
          <a:xfrm>
            <a:off x="567690" y="2745110"/>
            <a:ext cx="5528310" cy="3916999"/>
          </a:xfrm>
          <a:prstGeom prst="rect">
            <a:avLst/>
          </a:prstGeom>
          <a:noFill/>
          <a:ln>
            <a:noFill/>
          </a:ln>
        </p:spPr>
      </p:pic>
      <p:pic>
        <p:nvPicPr>
          <p:cNvPr descr="Table&#10;&#10;Description automatically generated" id="347" name="Google Shape;347;p36"/>
          <p:cNvPicPr preferRelativeResize="0"/>
          <p:nvPr/>
        </p:nvPicPr>
        <p:blipFill rotWithShape="1">
          <a:blip r:embed="rId4">
            <a:alphaModFix/>
          </a:blip>
          <a:srcRect b="0" l="0" r="0" t="0"/>
          <a:stretch/>
        </p:blipFill>
        <p:spPr>
          <a:xfrm>
            <a:off x="6692589" y="2889822"/>
            <a:ext cx="4333220" cy="280609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Blueprint for join</a:t>
            </a:r>
            <a:endParaRPr/>
          </a:p>
        </p:txBody>
      </p:sp>
      <p:pic>
        <p:nvPicPr>
          <p:cNvPr descr="Graphical user interface, text, application&#10;&#10;Description automatically generated" id="354" name="Google Shape;354;p37"/>
          <p:cNvPicPr preferRelativeResize="0"/>
          <p:nvPr>
            <p:ph idx="1" type="body"/>
          </p:nvPr>
        </p:nvPicPr>
        <p:blipFill rotWithShape="1">
          <a:blip r:embed="rId3">
            <a:alphaModFix/>
          </a:blip>
          <a:srcRect b="0" l="0" r="0" t="0"/>
          <a:stretch/>
        </p:blipFill>
        <p:spPr>
          <a:xfrm>
            <a:off x="1308100" y="1406915"/>
            <a:ext cx="9575800" cy="3060700"/>
          </a:xfrm>
          <a:prstGeom prst="rect">
            <a:avLst/>
          </a:prstGeom>
          <a:noFill/>
          <a:ln>
            <a:noFill/>
          </a:ln>
        </p:spPr>
      </p:pic>
      <p:pic>
        <p:nvPicPr>
          <p:cNvPr descr="Graphical user interface, text, application&#10;&#10;Description automatically generated" id="355" name="Google Shape;355;p37"/>
          <p:cNvPicPr preferRelativeResize="0"/>
          <p:nvPr/>
        </p:nvPicPr>
        <p:blipFill rotWithShape="1">
          <a:blip r:embed="rId4">
            <a:alphaModFix/>
          </a:blip>
          <a:srcRect b="0" l="0" r="0" t="0"/>
          <a:stretch/>
        </p:blipFill>
        <p:spPr>
          <a:xfrm>
            <a:off x="1807095" y="4277071"/>
            <a:ext cx="6350000" cy="2082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Text&#10;&#10;Description automatically generated with medium confidence" id="362" name="Google Shape;362;p38"/>
          <p:cNvPicPr preferRelativeResize="0"/>
          <p:nvPr>
            <p:ph idx="1" type="body"/>
          </p:nvPr>
        </p:nvPicPr>
        <p:blipFill rotWithShape="1">
          <a:blip r:embed="rId3">
            <a:alphaModFix/>
          </a:blip>
          <a:srcRect b="0" l="0" r="0" t="0"/>
          <a:stretch/>
        </p:blipFill>
        <p:spPr>
          <a:xfrm>
            <a:off x="2061556" y="1621513"/>
            <a:ext cx="5929226" cy="36487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predicates</a:t>
            </a:r>
            <a:endParaRPr/>
          </a:p>
        </p:txBody>
      </p:sp>
      <p:sp>
        <p:nvSpPr>
          <p:cNvPr id="369" name="Google Shape;369;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cornerstone of determining what records from the left table will match the right table.</a:t>
            </a:r>
            <a:endParaRPr/>
          </a:p>
          <a:p>
            <a:pPr indent="-228600" lvl="0" marL="228600" rtl="0" algn="l">
              <a:lnSpc>
                <a:spcPct val="90000"/>
              </a:lnSpc>
              <a:spcBef>
                <a:spcPts val="1000"/>
              </a:spcBef>
              <a:spcAft>
                <a:spcPts val="0"/>
              </a:spcAft>
              <a:buClr>
                <a:schemeClr val="dk1"/>
              </a:buClr>
              <a:buSzPts val="2800"/>
              <a:buChar char="•"/>
            </a:pPr>
            <a:r>
              <a:rPr lang="en-US"/>
              <a:t>Predicates - rules between columns of the left and right data frames.</a:t>
            </a:r>
            <a:endParaRPr/>
          </a:p>
          <a:p>
            <a:pPr indent="-228600" lvl="0" marL="228600" rtl="0" algn="l">
              <a:lnSpc>
                <a:spcPct val="90000"/>
              </a:lnSpc>
              <a:spcBef>
                <a:spcPts val="1000"/>
              </a:spcBef>
              <a:spcAft>
                <a:spcPts val="0"/>
              </a:spcAft>
              <a:buClr>
                <a:schemeClr val="dk1"/>
              </a:buClr>
              <a:buSzPts val="2800"/>
              <a:buChar char="•"/>
            </a:pPr>
            <a:r>
              <a:rPr lang="en-US"/>
              <a:t>A join is performed record-wise, where each record on the left data frame is compared (via the predicates) to each record on the right data frame</a:t>
            </a:r>
            <a:endParaRPr/>
          </a:p>
          <a:p>
            <a:pPr indent="-228600" lvl="0" marL="228600" rtl="0" algn="l">
              <a:lnSpc>
                <a:spcPct val="90000"/>
              </a:lnSpc>
              <a:spcBef>
                <a:spcPts val="1000"/>
              </a:spcBef>
              <a:spcAft>
                <a:spcPts val="0"/>
              </a:spcAft>
              <a:buClr>
                <a:schemeClr val="dk1"/>
              </a:buClr>
              <a:buSzPts val="2800"/>
              <a:buChar char="•"/>
            </a:pPr>
            <a:r>
              <a:rPr lang="en-US"/>
              <a:t>The predicates return True, the join is a match and is a no-match if False</a:t>
            </a:r>
            <a:endParaRPr/>
          </a:p>
          <a:p>
            <a:pPr indent="-228600" lvl="0" marL="228600" rtl="0" algn="l">
              <a:lnSpc>
                <a:spcPct val="90000"/>
              </a:lnSpc>
              <a:spcBef>
                <a:spcPts val="1000"/>
              </a:spcBef>
              <a:spcAft>
                <a:spcPts val="0"/>
              </a:spcAft>
              <a:buClr>
                <a:schemeClr val="dk1"/>
              </a:buClr>
              <a:buSzPts val="2800"/>
              <a:buChar char="•"/>
            </a:pPr>
            <a:r>
              <a:rPr lang="en-US"/>
              <a:t> you match the values from one table to the other, and the (Boolean) result of the predicate block determines if it’s a match.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Tabular data</a:t>
            </a:r>
            <a:endParaRPr/>
          </a:p>
        </p:txBody>
      </p:sp>
      <p:sp>
        <p:nvSpPr>
          <p:cNvPr id="110" name="Google Shape;110;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data tabular when we represent it in a two-dimensional table</a:t>
            </a:r>
            <a:endParaRPr/>
          </a:p>
          <a:p>
            <a:pPr indent="-228600" lvl="0" marL="228600" rtl="0" algn="l">
              <a:lnSpc>
                <a:spcPct val="90000"/>
              </a:lnSpc>
              <a:spcBef>
                <a:spcPts val="1000"/>
              </a:spcBef>
              <a:spcAft>
                <a:spcPts val="0"/>
              </a:spcAft>
              <a:buClr>
                <a:schemeClr val="dk1"/>
              </a:buClr>
              <a:buSzPts val="2800"/>
              <a:buChar char="•"/>
            </a:pPr>
            <a:r>
              <a:rPr lang="en-US"/>
              <a:t>cells, each containing a single (or simple) value, organized into rows and columns. </a:t>
            </a:r>
            <a:endParaRPr/>
          </a:p>
          <a:p>
            <a:pPr indent="-228600" lvl="0" marL="228600" rtl="0" algn="l">
              <a:lnSpc>
                <a:spcPct val="90000"/>
              </a:lnSpc>
              <a:spcBef>
                <a:spcPts val="1000"/>
              </a:spcBef>
              <a:spcAft>
                <a:spcPts val="0"/>
              </a:spcAft>
              <a:buClr>
                <a:schemeClr val="dk1"/>
              </a:buClr>
              <a:buSzPts val="2800"/>
              <a:buChar char="•"/>
            </a:pPr>
            <a:r>
              <a:rPr lang="en-US"/>
              <a:t>E.g., grocery list</a:t>
            </a:r>
            <a:endParaRPr/>
          </a:p>
        </p:txBody>
      </p:sp>
      <p:pic>
        <p:nvPicPr>
          <p:cNvPr descr="Table&#10;&#10;Description automatically generated" id="111" name="Google Shape;111;p4"/>
          <p:cNvPicPr preferRelativeResize="0"/>
          <p:nvPr/>
        </p:nvPicPr>
        <p:blipFill rotWithShape="1">
          <a:blip r:embed="rId3">
            <a:alphaModFix/>
          </a:blip>
          <a:srcRect b="0" l="0" r="0" t="0"/>
          <a:stretch/>
        </p:blipFill>
        <p:spPr>
          <a:xfrm>
            <a:off x="5118100" y="3759200"/>
            <a:ext cx="6235700" cy="2552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376" name="Google Shape;376;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“match the records from the logs data frame to the records from the log_identifier data frame when the value of their LogServiceID column is equal.”</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77" name="Google Shape;377;p40"/>
          <p:cNvPicPr preferRelativeResize="0"/>
          <p:nvPr/>
        </p:nvPicPr>
        <p:blipFill rotWithShape="1">
          <a:blip r:embed="rId3">
            <a:alphaModFix/>
          </a:blip>
          <a:srcRect b="0" l="0" r="0" t="0"/>
          <a:stretch/>
        </p:blipFill>
        <p:spPr>
          <a:xfrm>
            <a:off x="1641673" y="4221680"/>
            <a:ext cx="7696200" cy="889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Table&#10;&#10;Description automatically generated" id="384" name="Google Shape;384;p41"/>
          <p:cNvPicPr preferRelativeResize="0"/>
          <p:nvPr>
            <p:ph idx="1" type="body"/>
          </p:nvPr>
        </p:nvPicPr>
        <p:blipFill rotWithShape="1">
          <a:blip r:embed="rId3">
            <a:alphaModFix/>
          </a:blip>
          <a:srcRect b="0" l="0" r="0" t="0"/>
          <a:stretch/>
        </p:blipFill>
        <p:spPr>
          <a:xfrm>
            <a:off x="2390190" y="593173"/>
            <a:ext cx="7411619" cy="4351338"/>
          </a:xfrm>
          <a:prstGeom prst="rect">
            <a:avLst/>
          </a:prstGeom>
          <a:noFill/>
          <a:ln>
            <a:noFill/>
          </a:ln>
        </p:spPr>
      </p:pic>
      <p:sp>
        <p:nvSpPr>
          <p:cNvPr id="385" name="Google Shape;385;p41"/>
          <p:cNvSpPr txBox="1"/>
          <p:nvPr/>
        </p:nvSpPr>
        <p:spPr>
          <a:xfrm>
            <a:off x="1444487" y="5172559"/>
            <a:ext cx="835732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 simple join predicate resolution between logs and log_identifier using LogServiceID in both tables and equality testing in the predicate. I show only the four successes in the result table. Our predicate is applied to a sample of our two tables: 3590 in the left table resolves the predicate twice, while 3417 on the left and 3883 on the right have no matches.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conditions in predicate</a:t>
            </a:r>
            <a:endParaRPr/>
          </a:p>
        </p:txBody>
      </p:sp>
      <p:pic>
        <p:nvPicPr>
          <p:cNvPr descr="Text&#10;&#10;Description automatically generated" id="391" name="Google Shape;391;p42"/>
          <p:cNvPicPr preferRelativeResize="0"/>
          <p:nvPr>
            <p:ph idx="1" type="body"/>
          </p:nvPr>
        </p:nvPicPr>
        <p:blipFill rotWithShape="1">
          <a:blip r:embed="rId3">
            <a:alphaModFix/>
          </a:blip>
          <a:srcRect b="0" l="0" r="0" t="0"/>
          <a:stretch/>
        </p:blipFill>
        <p:spPr>
          <a:xfrm>
            <a:off x="1113905" y="1918502"/>
            <a:ext cx="10239895" cy="428084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 join in PySpark, with left and right table and predicate</a:t>
            </a:r>
            <a:endParaRPr/>
          </a:p>
        </p:txBody>
      </p:sp>
      <p:pic>
        <p:nvPicPr>
          <p:cNvPr descr="Shape&#10;&#10;Description automatically generated with low confidence" id="398" name="Google Shape;398;p43"/>
          <p:cNvPicPr preferRelativeResize="0"/>
          <p:nvPr>
            <p:ph idx="1" type="body"/>
          </p:nvPr>
        </p:nvPicPr>
        <p:blipFill rotWithShape="1">
          <a:blip r:embed="rId3">
            <a:alphaModFix/>
          </a:blip>
          <a:srcRect b="0" l="0" r="0" t="0"/>
          <a:stretch/>
        </p:blipFill>
        <p:spPr>
          <a:xfrm>
            <a:off x="955828" y="2709949"/>
            <a:ext cx="9958311" cy="23151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a:t>
            </a:r>
            <a:endParaRPr/>
          </a:p>
        </p:txBody>
      </p:sp>
      <p:pic>
        <p:nvPicPr>
          <p:cNvPr descr="Graphical user interface, text, application&#10;&#10;Description automatically generated with medium confidence" id="404" name="Google Shape;404;p44"/>
          <p:cNvPicPr preferRelativeResize="0"/>
          <p:nvPr>
            <p:ph idx="1" type="body"/>
          </p:nvPr>
        </p:nvPicPr>
        <p:blipFill rotWithShape="1">
          <a:blip r:embed="rId3">
            <a:alphaModFix/>
          </a:blip>
          <a:srcRect b="0" l="0" r="0" t="0"/>
          <a:stretch/>
        </p:blipFill>
        <p:spPr>
          <a:xfrm>
            <a:off x="1716462" y="2255621"/>
            <a:ext cx="7861300" cy="1828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Inner join </a:t>
            </a:r>
            <a:endParaRPr/>
          </a:p>
        </p:txBody>
      </p:sp>
      <p:sp>
        <p:nvSpPr>
          <p:cNvPr id="411" name="Google Shape;411;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Default join method</a:t>
            </a:r>
            <a:endParaRPr/>
          </a:p>
          <a:p>
            <a:pPr indent="-228600" lvl="0" marL="228600" rtl="0" algn="l">
              <a:lnSpc>
                <a:spcPct val="90000"/>
              </a:lnSpc>
              <a:spcBef>
                <a:spcPts val="1000"/>
              </a:spcBef>
              <a:spcAft>
                <a:spcPts val="0"/>
              </a:spcAft>
              <a:buClr>
                <a:schemeClr val="dk1"/>
              </a:buClr>
              <a:buSzPts val="2800"/>
              <a:buChar char="•"/>
            </a:pPr>
            <a:r>
              <a:rPr lang="en-US"/>
              <a:t>It returns a record if the predicate is true and drops it if false.</a:t>
            </a:r>
            <a:endParaRPr/>
          </a:p>
        </p:txBody>
      </p:sp>
      <p:pic>
        <p:nvPicPr>
          <p:cNvPr id="412" name="Google Shape;412;p45"/>
          <p:cNvPicPr preferRelativeResize="0"/>
          <p:nvPr/>
        </p:nvPicPr>
        <p:blipFill rotWithShape="1">
          <a:blip r:embed="rId3">
            <a:alphaModFix/>
          </a:blip>
          <a:srcRect b="0" l="0" r="0" t="0"/>
          <a:stretch/>
        </p:blipFill>
        <p:spPr>
          <a:xfrm>
            <a:off x="3447472" y="809003"/>
            <a:ext cx="1756295" cy="363371"/>
          </a:xfrm>
          <a:prstGeom prst="rect">
            <a:avLst/>
          </a:prstGeom>
          <a:noFill/>
          <a:ln>
            <a:noFill/>
          </a:ln>
        </p:spPr>
      </p:pic>
      <p:pic>
        <p:nvPicPr>
          <p:cNvPr descr="Table&#10;&#10;Description automatically generated" id="413" name="Google Shape;413;p45"/>
          <p:cNvPicPr preferRelativeResize="0"/>
          <p:nvPr/>
        </p:nvPicPr>
        <p:blipFill rotWithShape="1">
          <a:blip r:embed="rId4">
            <a:alphaModFix/>
          </a:blip>
          <a:srcRect b="0" l="0" r="0" t="0"/>
          <a:stretch/>
        </p:blipFill>
        <p:spPr>
          <a:xfrm>
            <a:off x="1828915" y="2970081"/>
            <a:ext cx="7364961" cy="352279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Left and right outer join</a:t>
            </a:r>
            <a:endParaRPr/>
          </a:p>
        </p:txBody>
      </p:sp>
      <p:pic>
        <p:nvPicPr>
          <p:cNvPr descr="A black background with white text&#10;&#10;Description automatically generated with low confidence" id="419" name="Google Shape;419;p46"/>
          <p:cNvPicPr preferRelativeResize="0"/>
          <p:nvPr/>
        </p:nvPicPr>
        <p:blipFill rotWithShape="1">
          <a:blip r:embed="rId3">
            <a:alphaModFix/>
          </a:blip>
          <a:srcRect b="0" l="0" r="0" t="0"/>
          <a:stretch/>
        </p:blipFill>
        <p:spPr>
          <a:xfrm>
            <a:off x="3048000" y="1963175"/>
            <a:ext cx="6096000" cy="850900"/>
          </a:xfrm>
          <a:prstGeom prst="rect">
            <a:avLst/>
          </a:prstGeom>
          <a:noFill/>
          <a:ln>
            <a:noFill/>
          </a:ln>
        </p:spPr>
      </p:pic>
      <p:sp>
        <p:nvSpPr>
          <p:cNvPr id="420" name="Google Shape;420;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 left (also called a left outer) join will add the unmatched records from the left table in the joined table, filling the columns coming from the right table with null.</a:t>
            </a:r>
            <a:endParaRPr/>
          </a:p>
          <a:p>
            <a:pPr indent="-228600" lvl="0" marL="228600" rtl="0" algn="l">
              <a:lnSpc>
                <a:spcPct val="90000"/>
              </a:lnSpc>
              <a:spcBef>
                <a:spcPts val="1000"/>
              </a:spcBef>
              <a:spcAft>
                <a:spcPts val="0"/>
              </a:spcAft>
              <a:buClr>
                <a:schemeClr val="dk1"/>
              </a:buClr>
              <a:buSzPts val="2800"/>
              <a:buChar char="•"/>
            </a:pPr>
            <a:r>
              <a:rPr lang="en-US"/>
              <a:t>A right (also called a right outer) join will add the unmatched records from the right in the joined table, filling the columns coming from the left table with null.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Table&#10;&#10;Description automatically generated" id="427" name="Google Shape;427;p47"/>
          <p:cNvPicPr preferRelativeResize="0"/>
          <p:nvPr>
            <p:ph idx="1" type="body"/>
          </p:nvPr>
        </p:nvPicPr>
        <p:blipFill rotWithShape="1">
          <a:blip r:embed="rId3">
            <a:alphaModFix/>
          </a:blip>
          <a:srcRect b="0" l="0" r="0" t="0"/>
          <a:stretch/>
        </p:blipFill>
        <p:spPr>
          <a:xfrm>
            <a:off x="1886875" y="1097280"/>
            <a:ext cx="7362575" cy="507968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Full outer join </a:t>
            </a:r>
            <a:endParaRPr/>
          </a:p>
        </p:txBody>
      </p:sp>
      <p:sp>
        <p:nvSpPr>
          <p:cNvPr id="434" name="Google Shape;434;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 </a:t>
            </a:r>
            <a:endParaRPr/>
          </a:p>
        </p:txBody>
      </p:sp>
      <p:pic>
        <p:nvPicPr>
          <p:cNvPr id="435" name="Google Shape;435;p48"/>
          <p:cNvPicPr preferRelativeResize="0"/>
          <p:nvPr/>
        </p:nvPicPr>
        <p:blipFill rotWithShape="1">
          <a:blip r:embed="rId3">
            <a:alphaModFix/>
          </a:blip>
          <a:srcRect b="0" l="0" r="0" t="0"/>
          <a:stretch/>
        </p:blipFill>
        <p:spPr>
          <a:xfrm>
            <a:off x="4321002" y="875506"/>
            <a:ext cx="5511800" cy="304800"/>
          </a:xfrm>
          <a:prstGeom prst="rect">
            <a:avLst/>
          </a:prstGeom>
          <a:noFill/>
          <a:ln>
            <a:noFill/>
          </a:ln>
        </p:spPr>
      </p:pic>
      <p:pic>
        <p:nvPicPr>
          <p:cNvPr descr="Table&#10;&#10;Description automatically generated" id="436" name="Google Shape;436;p48"/>
          <p:cNvPicPr preferRelativeResize="0"/>
          <p:nvPr/>
        </p:nvPicPr>
        <p:blipFill rotWithShape="1">
          <a:blip r:embed="rId4">
            <a:alphaModFix/>
          </a:blip>
          <a:srcRect b="0" l="0" r="0" t="0"/>
          <a:stretch/>
        </p:blipFill>
        <p:spPr>
          <a:xfrm>
            <a:off x="1327150" y="1690687"/>
            <a:ext cx="9537700" cy="5156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PySpark with JSON data</a:t>
            </a:r>
            <a:endParaRPr/>
          </a:p>
        </p:txBody>
      </p:sp>
      <p:pic>
        <p:nvPicPr>
          <p:cNvPr descr="Graphical user interface, text, application&#10;&#10;Description automatically generated" id="442" name="Google Shape;442;p49"/>
          <p:cNvPicPr preferRelativeResize="0"/>
          <p:nvPr>
            <p:ph idx="1" type="body"/>
          </p:nvPr>
        </p:nvPicPr>
        <p:blipFill rotWithShape="1">
          <a:blip r:embed="rId3">
            <a:alphaModFix/>
          </a:blip>
          <a:srcRect b="0" l="0" r="0" t="0"/>
          <a:stretch/>
        </p:blipFill>
        <p:spPr>
          <a:xfrm>
            <a:off x="838200" y="2144085"/>
            <a:ext cx="10676892" cy="29515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PySpark data frame</a:t>
            </a:r>
            <a:endParaRPr/>
          </a:p>
        </p:txBody>
      </p:sp>
      <p:sp>
        <p:nvSpPr>
          <p:cNvPr id="117" name="Google Shape;117;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PySpark’s data frame structure maps very naturally to tabular data. </a:t>
            </a:r>
            <a:endParaRPr/>
          </a:p>
          <a:p>
            <a:pPr indent="-228600" lvl="0" marL="228600" rtl="0" algn="l">
              <a:lnSpc>
                <a:spcPct val="90000"/>
              </a:lnSpc>
              <a:spcBef>
                <a:spcPts val="1000"/>
              </a:spcBef>
              <a:spcAft>
                <a:spcPts val="0"/>
              </a:spcAft>
              <a:buClr>
                <a:schemeClr val="dk1"/>
              </a:buClr>
              <a:buSzPts val="2800"/>
              <a:buChar char="•"/>
            </a:pPr>
            <a:r>
              <a:rPr lang="en-US"/>
              <a:t>PySpark operates either on the whole data frame structure (via methods such as select() and groupby()) or on Column objects (e.g., when using a function like split()).</a:t>
            </a:r>
            <a:endParaRPr/>
          </a:p>
          <a:p>
            <a:pPr indent="-228600" lvl="0" marL="228600" rtl="0" algn="l">
              <a:lnSpc>
                <a:spcPct val="90000"/>
              </a:lnSpc>
              <a:spcBef>
                <a:spcPts val="1000"/>
              </a:spcBef>
              <a:spcAft>
                <a:spcPts val="0"/>
              </a:spcAft>
              <a:buClr>
                <a:schemeClr val="dk1"/>
              </a:buClr>
              <a:buSzPts val="2800"/>
              <a:buChar char="•"/>
            </a:pPr>
            <a:r>
              <a:rPr lang="en-US"/>
              <a:t>The data frame is column-major, so its API focuses on manipulating the </a:t>
            </a:r>
            <a:r>
              <a:rPr lang="en-US" u="sng"/>
              <a:t>columns t</a:t>
            </a:r>
            <a:r>
              <a:rPr lang="en-US"/>
              <a:t>o transform the data</a:t>
            </a:r>
            <a:endParaRPr/>
          </a:p>
          <a:p>
            <a:pPr indent="-228600" lvl="0" marL="228600" rtl="0" algn="l">
              <a:lnSpc>
                <a:spcPct val="90000"/>
              </a:lnSpc>
              <a:spcBef>
                <a:spcPts val="1000"/>
              </a:spcBef>
              <a:spcAft>
                <a:spcPts val="0"/>
              </a:spcAft>
              <a:buClr>
                <a:schemeClr val="dk1"/>
              </a:buClr>
              <a:buSzPts val="2800"/>
              <a:buChar char="•"/>
            </a:pPr>
            <a:r>
              <a:rPr lang="en-US"/>
              <a:t>RDD : row-major </a:t>
            </a:r>
            <a:endParaRPr/>
          </a:p>
          <a:p>
            <a:pPr indent="-228600" lvl="1" marL="685800" rtl="0" algn="l">
              <a:lnSpc>
                <a:spcPct val="90000"/>
              </a:lnSpc>
              <a:spcBef>
                <a:spcPts val="500"/>
              </a:spcBef>
              <a:spcAft>
                <a:spcPts val="0"/>
              </a:spcAft>
              <a:buClr>
                <a:schemeClr val="dk1"/>
              </a:buClr>
              <a:buSzPts val="2400"/>
              <a:buChar char="•"/>
            </a:pPr>
            <a:r>
              <a:rPr lang="en-US"/>
              <a:t>think about columns, you are thinking about items (rows) with attributes in which you apply functions.</a:t>
            </a:r>
            <a:endParaRPr/>
          </a:p>
          <a:p>
            <a:pPr indent="-228600" lvl="0" marL="228600" rtl="0" algn="l">
              <a:lnSpc>
                <a:spcPct val="90000"/>
              </a:lnSpc>
              <a:spcBef>
                <a:spcPts val="1000"/>
              </a:spcBef>
              <a:spcAft>
                <a:spcPts val="0"/>
              </a:spcAft>
              <a:buClr>
                <a:schemeClr val="dk1"/>
              </a:buClr>
              <a:buSzPts val="2800"/>
              <a:buChar char="•"/>
            </a:pPr>
            <a:r>
              <a:rPr lang="en-US"/>
              <a:t>PySpark has multiple ways to import tabular data, but the two most popular are the </a:t>
            </a:r>
            <a:r>
              <a:rPr lang="en-US" u="sng"/>
              <a:t>list of lists and the Pandas data frame.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JSON </a:t>
            </a:r>
            <a:endParaRPr/>
          </a:p>
        </p:txBody>
      </p:sp>
      <p:sp>
        <p:nvSpPr>
          <p:cNvPr id="448" name="Google Shape;448;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ingesting and working with hierarchical JSON data using the PySpark data frame.</a:t>
            </a:r>
            <a:endParaRPr/>
          </a:p>
          <a:p>
            <a:pPr indent="-228600" lvl="0" marL="228600" rtl="0" algn="l">
              <a:lnSpc>
                <a:spcPct val="90000"/>
              </a:lnSpc>
              <a:spcBef>
                <a:spcPts val="1000"/>
              </a:spcBef>
              <a:spcAft>
                <a:spcPts val="0"/>
              </a:spcAft>
              <a:buClr>
                <a:schemeClr val="dk1"/>
              </a:buClr>
              <a:buSzPts val="2800"/>
              <a:buChar char="•"/>
            </a:pPr>
            <a:r>
              <a:rPr lang="en-US"/>
              <a:t>JSON (JavaScript Object Notation) data rapidly took over as the dominant data format for exchanging information between a client (such as your browser) and a server.</a:t>
            </a:r>
            <a:endParaRPr/>
          </a:p>
          <a:p>
            <a:pPr indent="-228600" lvl="0" marL="228600" rtl="0" algn="l">
              <a:lnSpc>
                <a:spcPct val="90000"/>
              </a:lnSpc>
              <a:spcBef>
                <a:spcPts val="1000"/>
              </a:spcBef>
              <a:spcAft>
                <a:spcPts val="0"/>
              </a:spcAft>
              <a:buClr>
                <a:schemeClr val="dk1"/>
              </a:buClr>
              <a:buSzPts val="2800"/>
              <a:buChar char="•"/>
            </a:pPr>
            <a:r>
              <a:rPr lang="en-US"/>
              <a:t>In big data, JSON allows you to store more rich data types than plain scalar values compared to tabular serialization formats such as CSV.</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Reading JSON</a:t>
            </a:r>
            <a:endParaRPr/>
          </a:p>
        </p:txBody>
      </p:sp>
      <p:pic>
        <p:nvPicPr>
          <p:cNvPr descr="Scatter chart&#10;&#10;Description automatically generated with low confidence" id="455" name="Google Shape;455;p51"/>
          <p:cNvPicPr preferRelativeResize="0"/>
          <p:nvPr>
            <p:ph idx="1" type="body"/>
          </p:nvPr>
        </p:nvPicPr>
        <p:blipFill rotWithShape="1">
          <a:blip r:embed="rId3">
            <a:alphaModFix/>
          </a:blip>
          <a:srcRect b="0" l="0" r="0" t="0"/>
          <a:stretch/>
        </p:blipFill>
        <p:spPr>
          <a:xfrm>
            <a:off x="684203" y="1690688"/>
            <a:ext cx="4572422" cy="4351338"/>
          </a:xfrm>
          <a:prstGeom prst="rect">
            <a:avLst/>
          </a:prstGeom>
          <a:noFill/>
          <a:ln>
            <a:noFill/>
          </a:ln>
        </p:spPr>
      </p:pic>
      <p:pic>
        <p:nvPicPr>
          <p:cNvPr descr="Text&#10;&#10;Description automatically generated with low confidence" id="456" name="Google Shape;456;p51"/>
          <p:cNvPicPr preferRelativeResize="0"/>
          <p:nvPr/>
        </p:nvPicPr>
        <p:blipFill rotWithShape="1">
          <a:blip r:embed="rId4">
            <a:alphaModFix/>
          </a:blip>
          <a:srcRect b="0" l="0" r="0" t="0"/>
          <a:stretch/>
        </p:blipFill>
        <p:spPr>
          <a:xfrm>
            <a:off x="6096000" y="1223358"/>
            <a:ext cx="4969395" cy="50035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462" name="Google Shape;462;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JSON data is a long-standing data interchange format </a:t>
            </a:r>
            <a:endParaRPr/>
          </a:p>
          <a:p>
            <a:pPr indent="-228600" lvl="0" marL="228600" rtl="0" algn="l">
              <a:lnSpc>
                <a:spcPct val="90000"/>
              </a:lnSpc>
              <a:spcBef>
                <a:spcPts val="1000"/>
              </a:spcBef>
              <a:spcAft>
                <a:spcPts val="0"/>
              </a:spcAft>
              <a:buClr>
                <a:schemeClr val="dk1"/>
              </a:buClr>
              <a:buSzPts val="2800"/>
              <a:buChar char="•"/>
            </a:pPr>
            <a:r>
              <a:rPr lang="en-US"/>
              <a:t>became massively popular for its readability and its relatively small size. </a:t>
            </a:r>
            <a:endParaRPr/>
          </a:p>
          <a:p>
            <a:pPr indent="-228600" lvl="0" marL="228600" rtl="0" algn="l">
              <a:lnSpc>
                <a:spcPct val="90000"/>
              </a:lnSpc>
              <a:spcBef>
                <a:spcPts val="1000"/>
              </a:spcBef>
              <a:spcAft>
                <a:spcPts val="0"/>
              </a:spcAft>
              <a:buClr>
                <a:schemeClr val="dk1"/>
              </a:buClr>
              <a:buSzPts val="2800"/>
              <a:buChar char="•"/>
            </a:pPr>
            <a:r>
              <a:rPr lang="en-US"/>
              <a:t>JSON stands for JavaScript Object Notation</a:t>
            </a:r>
            <a:endParaRPr/>
          </a:p>
          <a:p>
            <a:pPr indent="-228600" lvl="0" marL="228600" rtl="0" algn="l">
              <a:lnSpc>
                <a:spcPct val="90000"/>
              </a:lnSpc>
              <a:spcBef>
                <a:spcPts val="1000"/>
              </a:spcBef>
              <a:spcAft>
                <a:spcPts val="0"/>
              </a:spcAft>
              <a:buClr>
                <a:schemeClr val="dk1"/>
              </a:buClr>
              <a:buSzPts val="2800"/>
              <a:buChar char="•"/>
            </a:pPr>
            <a:r>
              <a:rPr lang="en-US"/>
              <a:t>Think of each JSON file can be thought of as a JavaScript object. The official JSON website (https://json.org)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Diagram&#10;&#10;Description automatically generated" id="469" name="Google Shape;469;p53"/>
          <p:cNvPicPr preferRelativeResize="0"/>
          <p:nvPr>
            <p:ph idx="1" type="body"/>
          </p:nvPr>
        </p:nvPicPr>
        <p:blipFill rotWithShape="1">
          <a:blip r:embed="rId3">
            <a:alphaModFix/>
          </a:blip>
          <a:srcRect b="0" l="0" r="0" t="0"/>
          <a:stretch/>
        </p:blipFill>
        <p:spPr>
          <a:xfrm>
            <a:off x="1363287" y="879018"/>
            <a:ext cx="8030569" cy="529794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JSON data types</a:t>
            </a:r>
            <a:endParaRPr/>
          </a:p>
        </p:txBody>
      </p:sp>
      <p:pic>
        <p:nvPicPr>
          <p:cNvPr descr="Graphical user interface, text, application, email&#10;&#10;Description automatically generated" id="475" name="Google Shape;475;p54"/>
          <p:cNvPicPr preferRelativeResize="0"/>
          <p:nvPr>
            <p:ph idx="1" type="body"/>
          </p:nvPr>
        </p:nvPicPr>
        <p:blipFill rotWithShape="1">
          <a:blip r:embed="rId3">
            <a:alphaModFix/>
          </a:blip>
          <a:srcRect b="0" l="0" r="0" t="0"/>
          <a:stretch/>
        </p:blipFill>
        <p:spPr>
          <a:xfrm>
            <a:off x="666307" y="2051000"/>
            <a:ext cx="10687493" cy="384335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Reading JSON</a:t>
            </a:r>
            <a:endParaRPr/>
          </a:p>
        </p:txBody>
      </p:sp>
      <p:pic>
        <p:nvPicPr>
          <p:cNvPr descr="Text&#10;&#10;Description automatically generated" id="482" name="Google Shape;482;p55"/>
          <p:cNvPicPr preferRelativeResize="0"/>
          <p:nvPr>
            <p:ph idx="1" type="body"/>
          </p:nvPr>
        </p:nvPicPr>
        <p:blipFill rotWithShape="1">
          <a:blip r:embed="rId3">
            <a:alphaModFix/>
          </a:blip>
          <a:srcRect b="0" l="0" r="0" t="0"/>
          <a:stretch/>
        </p:blipFill>
        <p:spPr>
          <a:xfrm>
            <a:off x="6771434" y="1809000"/>
            <a:ext cx="4867052" cy="4351338"/>
          </a:xfrm>
          <a:prstGeom prst="rect">
            <a:avLst/>
          </a:prstGeom>
          <a:noFill/>
          <a:ln>
            <a:noFill/>
          </a:ln>
        </p:spPr>
      </p:pic>
      <p:pic>
        <p:nvPicPr>
          <p:cNvPr descr="Text&#10;&#10;Description automatically generated" id="483" name="Google Shape;483;p55"/>
          <p:cNvPicPr preferRelativeResize="0"/>
          <p:nvPr/>
        </p:nvPicPr>
        <p:blipFill rotWithShape="1">
          <a:blip r:embed="rId4">
            <a:alphaModFix/>
          </a:blip>
          <a:srcRect b="0" l="0" r="0" t="0"/>
          <a:stretch/>
        </p:blipFill>
        <p:spPr>
          <a:xfrm>
            <a:off x="1363782" y="1626004"/>
            <a:ext cx="4034618" cy="486687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Reading JSON data in PySpark</a:t>
            </a:r>
            <a:endParaRPr/>
          </a:p>
        </p:txBody>
      </p:sp>
      <p:sp>
        <p:nvSpPr>
          <p:cNvPr id="490" name="Google Shape;490;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 </a:t>
            </a:r>
            <a:endParaRPr/>
          </a:p>
        </p:txBody>
      </p:sp>
      <p:pic>
        <p:nvPicPr>
          <p:cNvPr descr="Graphical user interface, text, application&#10;&#10;Description automatically generated" id="491" name="Google Shape;491;p56"/>
          <p:cNvPicPr preferRelativeResize="0"/>
          <p:nvPr/>
        </p:nvPicPr>
        <p:blipFill rotWithShape="1">
          <a:blip r:embed="rId3">
            <a:alphaModFix/>
          </a:blip>
          <a:srcRect b="0" l="0" r="0" t="0"/>
          <a:stretch/>
        </p:blipFill>
        <p:spPr>
          <a:xfrm>
            <a:off x="838201" y="1966075"/>
            <a:ext cx="10515600" cy="373496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Read multiple documents</a:t>
            </a:r>
            <a:endParaRPr/>
          </a:p>
        </p:txBody>
      </p:sp>
      <p:sp>
        <p:nvSpPr>
          <p:cNvPr id="498" name="Google Shape;498;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ingest multiple documents across multiple files</a:t>
            </a:r>
            <a:endParaRPr/>
          </a:p>
          <a:p>
            <a:pPr indent="-228600" lvl="1" marL="685800" rtl="0" algn="l">
              <a:lnSpc>
                <a:spcPct val="90000"/>
              </a:lnSpc>
              <a:spcBef>
                <a:spcPts val="500"/>
              </a:spcBef>
              <a:spcAft>
                <a:spcPts val="0"/>
              </a:spcAft>
              <a:buClr>
                <a:schemeClr val="dk1"/>
              </a:buClr>
              <a:buSzPts val="2400"/>
              <a:buChar char="•"/>
            </a:pPr>
            <a:r>
              <a:rPr lang="en-US"/>
              <a:t>set the </a:t>
            </a:r>
            <a:r>
              <a:rPr i="1" lang="en-US"/>
              <a:t>multiLine</a:t>
            </a:r>
            <a:r>
              <a:rPr lang="en-US"/>
              <a:t> (careful about the capital L!) parameter to true. </a:t>
            </a:r>
            <a:endParaRPr/>
          </a:p>
          <a:p>
            <a:pPr indent="-228600" lvl="1" marL="685800" rtl="0" algn="l">
              <a:lnSpc>
                <a:spcPct val="90000"/>
              </a:lnSpc>
              <a:spcBef>
                <a:spcPts val="500"/>
              </a:spcBef>
              <a:spcAft>
                <a:spcPts val="0"/>
              </a:spcAft>
              <a:buClr>
                <a:schemeClr val="dk1"/>
              </a:buClr>
              <a:buSzPts val="2400"/>
              <a:buChar char="•"/>
            </a:pPr>
            <a:r>
              <a:rPr lang="en-US"/>
              <a:t>This will change the JSON reading rule to the following: </a:t>
            </a:r>
            <a:r>
              <a:rPr i="1" lang="en-US"/>
              <a:t>one JSON document, one file, one record</a:t>
            </a:r>
            <a:r>
              <a:rPr lang="en-US"/>
              <a:t>. </a:t>
            </a:r>
            <a:endParaRPr/>
          </a:p>
          <a:p>
            <a:pPr indent="-228600" lvl="1" marL="685800" rtl="0" algn="l">
              <a:lnSpc>
                <a:spcPct val="90000"/>
              </a:lnSpc>
              <a:spcBef>
                <a:spcPts val="500"/>
              </a:spcBef>
              <a:spcAft>
                <a:spcPts val="0"/>
              </a:spcAft>
              <a:buClr>
                <a:schemeClr val="dk1"/>
              </a:buClr>
              <a:buSzPts val="2400"/>
              <a:buChar char="•"/>
            </a:pPr>
            <a:r>
              <a:rPr lang="en-US"/>
              <a:t>you can use the glob pattern (using a * to refer to multiple files),</a:t>
            </a:r>
            <a:endParaRPr/>
          </a:p>
        </p:txBody>
      </p:sp>
      <p:pic>
        <p:nvPicPr>
          <p:cNvPr descr="Text&#10;&#10;Description automatically generated" id="499" name="Google Shape;499;p57"/>
          <p:cNvPicPr preferRelativeResize="0"/>
          <p:nvPr/>
        </p:nvPicPr>
        <p:blipFill rotWithShape="1">
          <a:blip r:embed="rId3">
            <a:alphaModFix/>
          </a:blip>
          <a:srcRect b="0" l="0" r="0" t="0"/>
          <a:stretch/>
        </p:blipFill>
        <p:spPr>
          <a:xfrm>
            <a:off x="838200" y="4081463"/>
            <a:ext cx="10629900" cy="2095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Breaking the second dimension with complex data types</a:t>
            </a:r>
            <a:endParaRPr/>
          </a:p>
        </p:txBody>
      </p:sp>
      <p:sp>
        <p:nvSpPr>
          <p:cNvPr id="505" name="Google Shape;505;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PySpark’s ability to use complex types inside the data frame is what allows its remarkable flexibility.</a:t>
            </a:r>
            <a:endParaRPr/>
          </a:p>
          <a:p>
            <a:pPr indent="-228600" lvl="0" marL="228600" rtl="0" algn="l">
              <a:lnSpc>
                <a:spcPct val="90000"/>
              </a:lnSpc>
              <a:spcBef>
                <a:spcPts val="1000"/>
              </a:spcBef>
              <a:spcAft>
                <a:spcPts val="0"/>
              </a:spcAft>
              <a:buClr>
                <a:schemeClr val="dk1"/>
              </a:buClr>
              <a:buSzPts val="2800"/>
              <a:buChar char="•"/>
            </a:pPr>
            <a:r>
              <a:rPr lang="en-US"/>
              <a:t>Complex data types (container, or compound type)</a:t>
            </a:r>
            <a:endParaRPr/>
          </a:p>
          <a:p>
            <a:pPr indent="-228600" lvl="1" marL="685800" rtl="0" algn="l">
              <a:lnSpc>
                <a:spcPct val="90000"/>
              </a:lnSpc>
              <a:spcBef>
                <a:spcPts val="500"/>
              </a:spcBef>
              <a:spcAft>
                <a:spcPts val="0"/>
              </a:spcAft>
              <a:buClr>
                <a:schemeClr val="dk1"/>
              </a:buClr>
              <a:buSzPts val="2400"/>
              <a:buChar char="•"/>
            </a:pPr>
            <a:r>
              <a:rPr lang="en-US"/>
              <a:t>data types that contain other types</a:t>
            </a:r>
            <a:endParaRPr/>
          </a:p>
          <a:p>
            <a:pPr indent="-228600" lvl="0" marL="228600" rtl="0" algn="l">
              <a:lnSpc>
                <a:spcPct val="90000"/>
              </a:lnSpc>
              <a:spcBef>
                <a:spcPts val="1000"/>
              </a:spcBef>
              <a:spcAft>
                <a:spcPts val="0"/>
              </a:spcAft>
              <a:buClr>
                <a:schemeClr val="dk1"/>
              </a:buClr>
              <a:buSzPts val="2800"/>
              <a:buChar char="•"/>
            </a:pPr>
            <a:r>
              <a:rPr lang="en-US"/>
              <a:t>Python: list, tuple, dictionary</a:t>
            </a:r>
            <a:endParaRPr/>
          </a:p>
          <a:p>
            <a:pPr indent="-228600" lvl="0" marL="228600" rtl="0" algn="l">
              <a:lnSpc>
                <a:spcPct val="90000"/>
              </a:lnSpc>
              <a:spcBef>
                <a:spcPts val="1000"/>
              </a:spcBef>
              <a:spcAft>
                <a:spcPts val="0"/>
              </a:spcAft>
              <a:buClr>
                <a:schemeClr val="dk1"/>
              </a:buClr>
              <a:buSzPts val="2800"/>
              <a:buChar char="•"/>
            </a:pPr>
            <a:r>
              <a:rPr lang="en-US"/>
              <a:t>Spark – array, map, struct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Table&#10;&#10;Description automatically generated" id="512" name="Google Shape;512;p59"/>
          <p:cNvPicPr preferRelativeResize="0"/>
          <p:nvPr>
            <p:ph idx="1" type="body"/>
          </p:nvPr>
        </p:nvPicPr>
        <p:blipFill rotWithShape="1">
          <a:blip r:embed="rId3">
            <a:alphaModFix/>
          </a:blip>
          <a:srcRect b="0" l="0" r="0" t="0"/>
          <a:stretch/>
        </p:blipFill>
        <p:spPr>
          <a:xfrm>
            <a:off x="489066" y="332571"/>
            <a:ext cx="4796217" cy="4123991"/>
          </a:xfrm>
          <a:prstGeom prst="rect">
            <a:avLst/>
          </a:prstGeom>
          <a:noFill/>
          <a:ln>
            <a:noFill/>
          </a:ln>
        </p:spPr>
      </p:pic>
      <p:pic>
        <p:nvPicPr>
          <p:cNvPr descr="Text&#10;&#10;Description automatically generated" id="513" name="Google Shape;513;p59"/>
          <p:cNvPicPr preferRelativeResize="0"/>
          <p:nvPr/>
        </p:nvPicPr>
        <p:blipFill rotWithShape="1">
          <a:blip r:embed="rId4">
            <a:alphaModFix/>
          </a:blip>
          <a:srcRect b="0" l="0" r="0" t="0"/>
          <a:stretch/>
        </p:blipFill>
        <p:spPr>
          <a:xfrm>
            <a:off x="5592636" y="665221"/>
            <a:ext cx="6293178" cy="3484652"/>
          </a:xfrm>
          <a:prstGeom prst="rect">
            <a:avLst/>
          </a:prstGeom>
          <a:noFill/>
          <a:ln>
            <a:noFill/>
          </a:ln>
        </p:spPr>
      </p:pic>
      <p:pic>
        <p:nvPicPr>
          <p:cNvPr descr="A picture containing graphical user interface&#10;&#10;Description automatically generated" id="514" name="Google Shape;514;p59"/>
          <p:cNvPicPr preferRelativeResize="0"/>
          <p:nvPr/>
        </p:nvPicPr>
        <p:blipFill rotWithShape="1">
          <a:blip r:embed="rId5">
            <a:alphaModFix/>
          </a:blip>
          <a:srcRect b="0" l="0" r="0" t="0"/>
          <a:stretch/>
        </p:blipFill>
        <p:spPr>
          <a:xfrm>
            <a:off x="3225336" y="4716463"/>
            <a:ext cx="7363691" cy="19613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Text&#10;&#10;Description automatically generated" id="124" name="Google Shape;124;p6"/>
          <p:cNvPicPr preferRelativeResize="0"/>
          <p:nvPr>
            <p:ph idx="1" type="body"/>
          </p:nvPr>
        </p:nvPicPr>
        <p:blipFill rotWithShape="1">
          <a:blip r:embed="rId3">
            <a:alphaModFix/>
          </a:blip>
          <a:srcRect b="0" l="0" r="0" t="0"/>
          <a:stretch/>
        </p:blipFill>
        <p:spPr>
          <a:xfrm>
            <a:off x="1794934" y="444643"/>
            <a:ext cx="6932108" cy="573232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When you have more than one value: the array</a:t>
            </a:r>
            <a:endParaRPr/>
          </a:p>
        </p:txBody>
      </p:sp>
      <p:sp>
        <p:nvSpPr>
          <p:cNvPr id="521" name="Google Shape;521;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JSON array ~= Python list</a:t>
            </a:r>
            <a:endParaRPr/>
          </a:p>
          <a:p>
            <a:pPr indent="-228600" lvl="0" marL="228600" rtl="0" algn="l">
              <a:lnSpc>
                <a:spcPct val="90000"/>
              </a:lnSpc>
              <a:spcBef>
                <a:spcPts val="1000"/>
              </a:spcBef>
              <a:spcAft>
                <a:spcPts val="0"/>
              </a:spcAft>
              <a:buClr>
                <a:schemeClr val="dk1"/>
              </a:buClr>
              <a:buSzPct val="100000"/>
              <a:buChar char="•"/>
            </a:pPr>
            <a:r>
              <a:rPr lang="en-US"/>
              <a:t>PySpark arrays are containers for values of the same type</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Array[string] represents a column containing an array of strings</a:t>
            </a:r>
            <a:endParaRPr/>
          </a:p>
          <a:p>
            <a:pPr indent="-228600" lvl="0" marL="228600" rtl="0" algn="l">
              <a:lnSpc>
                <a:spcPct val="90000"/>
              </a:lnSpc>
              <a:spcBef>
                <a:spcPts val="1000"/>
              </a:spcBef>
              <a:spcAft>
                <a:spcPts val="0"/>
              </a:spcAft>
              <a:buClr>
                <a:schemeClr val="dk1"/>
              </a:buClr>
              <a:buSzPct val="100000"/>
              <a:buChar char="•"/>
            </a:pPr>
            <a:r>
              <a:rPr lang="en-US"/>
              <a:t>PySpark will not raise an error if you try to read an array-type column with multiple types. Instead, it will simply default to the lowest common denominator, usually the string. This way, you don’t lose any data, but you will get a surprise later if your code expects an array of another type.</a:t>
            </a:r>
            <a:endParaRPr/>
          </a:p>
        </p:txBody>
      </p:sp>
      <p:pic>
        <p:nvPicPr>
          <p:cNvPr descr="Text&#10;&#10;Description automatically generated with medium confidence" id="522" name="Google Shape;522;p60"/>
          <p:cNvPicPr preferRelativeResize="0"/>
          <p:nvPr/>
        </p:nvPicPr>
        <p:blipFill rotWithShape="1">
          <a:blip r:embed="rId3">
            <a:alphaModFix/>
          </a:blip>
          <a:srcRect b="0" l="0" r="0" t="0"/>
          <a:stretch/>
        </p:blipFill>
        <p:spPr>
          <a:xfrm>
            <a:off x="2108200" y="2959894"/>
            <a:ext cx="7975600" cy="1041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idx="1" type="body"/>
          </p:nvPr>
        </p:nvSpPr>
        <p:spPr>
          <a:xfrm>
            <a:off x="838200" y="349135"/>
            <a:ext cx="10515600" cy="582782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Select the name and genres columns</a:t>
            </a:r>
            <a:endParaRPr/>
          </a:p>
          <a:p>
            <a:pPr indent="0" lvl="0" marL="0" rtl="0" algn="l">
              <a:lnSpc>
                <a:spcPct val="90000"/>
              </a:lnSpc>
              <a:spcBef>
                <a:spcPts val="1000"/>
              </a:spcBef>
              <a:spcAft>
                <a:spcPts val="0"/>
              </a:spcAft>
              <a:buClr>
                <a:schemeClr val="dk1"/>
              </a:buClr>
              <a:buSzPts val="2800"/>
              <a:buNone/>
            </a:pPr>
            <a:r>
              <a:t/>
            </a:r>
            <a:endParaRPr/>
          </a:p>
        </p:txBody>
      </p:sp>
      <p:pic>
        <p:nvPicPr>
          <p:cNvPr descr="Graphical user interface, text, application&#10;&#10;Description automatically generated" id="529" name="Google Shape;529;p61"/>
          <p:cNvPicPr preferRelativeResize="0"/>
          <p:nvPr/>
        </p:nvPicPr>
        <p:blipFill rotWithShape="1">
          <a:blip r:embed="rId3">
            <a:alphaModFix/>
          </a:blip>
          <a:srcRect b="0" l="0" r="0" t="0"/>
          <a:stretch/>
        </p:blipFill>
        <p:spPr>
          <a:xfrm>
            <a:off x="1306137" y="813559"/>
            <a:ext cx="8286750" cy="2981283"/>
          </a:xfrm>
          <a:prstGeom prst="rect">
            <a:avLst/>
          </a:prstGeom>
          <a:noFill/>
          <a:ln>
            <a:noFill/>
          </a:ln>
        </p:spPr>
      </p:pic>
      <p:pic>
        <p:nvPicPr>
          <p:cNvPr descr="Diagram&#10;&#10;Description automatically generated" id="530" name="Google Shape;530;p61"/>
          <p:cNvPicPr preferRelativeResize="0"/>
          <p:nvPr/>
        </p:nvPicPr>
        <p:blipFill rotWithShape="1">
          <a:blip r:embed="rId4">
            <a:alphaModFix/>
          </a:blip>
          <a:srcRect b="0" l="0" r="0" t="0"/>
          <a:stretch/>
        </p:blipFill>
        <p:spPr>
          <a:xfrm>
            <a:off x="1524000" y="3429000"/>
            <a:ext cx="9144000" cy="3238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Extract items in array</a:t>
            </a:r>
            <a:endParaRPr/>
          </a:p>
        </p:txBody>
      </p:sp>
      <p:sp>
        <p:nvSpPr>
          <p:cNvPr id="537" name="Google Shape;537;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PySpark provides a very pythonic way to work with arrays as if they were lists.</a:t>
            </a:r>
            <a:endParaRPr/>
          </a:p>
          <a:p>
            <a:pPr indent="-228600" lvl="0" marL="228600" rtl="0" algn="l">
              <a:lnSpc>
                <a:spcPct val="90000"/>
              </a:lnSpc>
              <a:spcBef>
                <a:spcPts val="1000"/>
              </a:spcBef>
              <a:spcAft>
                <a:spcPts val="0"/>
              </a:spcAft>
              <a:buClr>
                <a:schemeClr val="dk1"/>
              </a:buClr>
              <a:buSzPts val="2800"/>
              <a:buChar char="•"/>
            </a:pPr>
            <a:r>
              <a:rPr lang="en-US"/>
              <a:t>Arrays are zero-indexed when retrieving elements inside, just like Python lists. Unlike Python lists, passing an index that would go beyond the content of the list returns null.</a:t>
            </a:r>
            <a:endParaRPr/>
          </a:p>
        </p:txBody>
      </p:sp>
      <p:pic>
        <p:nvPicPr>
          <p:cNvPr descr="Text&#10;&#10;Description automatically generated" id="538" name="Google Shape;538;p62"/>
          <p:cNvPicPr preferRelativeResize="0"/>
          <p:nvPr/>
        </p:nvPicPr>
        <p:blipFill rotWithShape="1">
          <a:blip r:embed="rId3">
            <a:alphaModFix/>
          </a:blip>
          <a:srcRect b="0" l="0" r="0" t="0"/>
          <a:stretch/>
        </p:blipFill>
        <p:spPr>
          <a:xfrm>
            <a:off x="774700" y="571500"/>
            <a:ext cx="10642600" cy="5715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Prepare a data frame for SQL</a:t>
            </a:r>
            <a:endParaRPr/>
          </a:p>
        </p:txBody>
      </p:sp>
      <p:sp>
        <p:nvSpPr>
          <p:cNvPr id="545" name="Google Shape;545;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Think of PySpark data frames as tables</a:t>
            </a:r>
            <a:endParaRPr/>
          </a:p>
          <a:p>
            <a:pPr indent="-228600" lvl="0" marL="228600" rtl="0" algn="l">
              <a:lnSpc>
                <a:spcPct val="90000"/>
              </a:lnSpc>
              <a:spcBef>
                <a:spcPts val="1000"/>
              </a:spcBef>
              <a:spcAft>
                <a:spcPts val="0"/>
              </a:spcAft>
              <a:buClr>
                <a:schemeClr val="dk1"/>
              </a:buClr>
              <a:buSzPts val="2800"/>
              <a:buChar char="•"/>
            </a:pPr>
            <a:r>
              <a:rPr lang="en-US"/>
              <a:t>Spark’s SQL API only covers the data manipulation subset of Spark.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Query a data frame SQL style</a:t>
            </a:r>
            <a:endParaRPr/>
          </a:p>
        </p:txBody>
      </p:sp>
      <p:pic>
        <p:nvPicPr>
          <p:cNvPr descr="Graphical user interface, text, application, email&#10;&#10;Description automatically generated" id="552" name="Google Shape;552;p64"/>
          <p:cNvPicPr preferRelativeResize="0"/>
          <p:nvPr>
            <p:ph idx="1" type="body"/>
          </p:nvPr>
        </p:nvPicPr>
        <p:blipFill rotWithShape="1">
          <a:blip r:embed="rId3">
            <a:alphaModFix/>
          </a:blip>
          <a:srcRect b="0" l="0" r="0" t="0"/>
          <a:stretch/>
        </p:blipFill>
        <p:spPr>
          <a:xfrm>
            <a:off x="1792397" y="1928553"/>
            <a:ext cx="8850896" cy="370469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2c0d1164c4e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RDD</a:t>
            </a:r>
            <a:endParaRPr/>
          </a:p>
        </p:txBody>
      </p:sp>
      <p:pic>
        <p:nvPicPr>
          <p:cNvPr descr="Graphical user interface, text, application&#10;&#10;Description automatically generated" id="559" name="Google Shape;559;g2c0d1164c4e_0_0"/>
          <p:cNvPicPr preferRelativeResize="0"/>
          <p:nvPr>
            <p:ph idx="1" type="body"/>
          </p:nvPr>
        </p:nvPicPr>
        <p:blipFill rotWithShape="1">
          <a:blip r:embed="rId3">
            <a:alphaModFix/>
          </a:blip>
          <a:srcRect b="0" l="0" r="0" t="0"/>
          <a:stretch/>
        </p:blipFill>
        <p:spPr>
          <a:xfrm>
            <a:off x="838200" y="2144085"/>
            <a:ext cx="10677000" cy="2951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c0d1164c4e_0_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Extend PySpark with Python: Resilient Distributed Dataset</a:t>
            </a:r>
            <a:endParaRPr/>
          </a:p>
        </p:txBody>
      </p:sp>
      <p:sp>
        <p:nvSpPr>
          <p:cNvPr id="565" name="Google Shape;565;g2c0d1164c4e_0_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Using RDD as lower-level flexible data container</a:t>
            </a:r>
            <a:endParaRPr/>
          </a:p>
          <a:p>
            <a:pPr indent="-228600" lvl="0" marL="228600" rtl="0" algn="l">
              <a:lnSpc>
                <a:spcPct val="90000"/>
              </a:lnSpc>
              <a:spcBef>
                <a:spcPts val="1000"/>
              </a:spcBef>
              <a:spcAft>
                <a:spcPts val="0"/>
              </a:spcAft>
              <a:buClr>
                <a:schemeClr val="dk1"/>
              </a:buClr>
              <a:buSzPts val="2800"/>
              <a:buChar char="•"/>
            </a:pPr>
            <a:r>
              <a:rPr lang="en-US"/>
              <a:t>Manipulate data in RDD using higher level functions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c0d1164c4e_0_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Resilient Distributed Dataset (RDD)</a:t>
            </a:r>
            <a:endParaRPr/>
          </a:p>
        </p:txBody>
      </p:sp>
      <p:sp>
        <p:nvSpPr>
          <p:cNvPr id="571" name="Google Shape;571;g2c0d1164c4e_0_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RDD is similar to the data frame but distributes unordered objects rather than records and columns.</a:t>
            </a:r>
            <a:endParaRPr/>
          </a:p>
          <a:p>
            <a:pPr indent="-228600" lvl="0" marL="228600" rtl="0" algn="l">
              <a:lnSpc>
                <a:spcPct val="90000"/>
              </a:lnSpc>
              <a:spcBef>
                <a:spcPts val="1000"/>
              </a:spcBef>
              <a:spcAft>
                <a:spcPts val="0"/>
              </a:spcAft>
              <a:buClr>
                <a:schemeClr val="dk1"/>
              </a:buClr>
              <a:buSzPts val="2800"/>
              <a:buChar char="•"/>
            </a:pPr>
            <a:r>
              <a:rPr lang="en-US"/>
              <a:t>object-first approach provides more flexibility compared to the more rigid schema of the data frame.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2c0d1164c4e_0_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PySpark data frame vs RDD</a:t>
            </a:r>
            <a:endParaRPr/>
          </a:p>
        </p:txBody>
      </p:sp>
      <p:sp>
        <p:nvSpPr>
          <p:cNvPr id="578" name="Google Shape;578;g2c0d1164c4e_0_2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While the data frame is becoming more and more flexible as the Spark versions are released, the RDD still reigns in terms of flexibility.</a:t>
            </a:r>
            <a:endParaRPr/>
          </a:p>
          <a:p>
            <a:pPr indent="-228600" lvl="0" marL="228600" rtl="0" algn="l">
              <a:lnSpc>
                <a:spcPct val="90000"/>
              </a:lnSpc>
              <a:spcBef>
                <a:spcPts val="1000"/>
              </a:spcBef>
              <a:spcAft>
                <a:spcPts val="0"/>
              </a:spcAft>
              <a:buClr>
                <a:schemeClr val="dk1"/>
              </a:buClr>
              <a:buSzPts val="2800"/>
              <a:buChar char="•"/>
            </a:pPr>
            <a:r>
              <a:rPr lang="en-US"/>
              <a:t>The RDD especially shines in two use cases:</a:t>
            </a:r>
            <a:endParaRPr/>
          </a:p>
          <a:p>
            <a:pPr indent="-50800" lvl="0" marL="228600" rtl="0" algn="l">
              <a:lnSpc>
                <a:spcPct val="90000"/>
              </a:lnSpc>
              <a:spcBef>
                <a:spcPts val="1000"/>
              </a:spcBef>
              <a:spcAft>
                <a:spcPts val="0"/>
              </a:spcAft>
              <a:buClr>
                <a:schemeClr val="dk1"/>
              </a:buClr>
              <a:buSzPts val="2800"/>
              <a:buNone/>
            </a:pPr>
            <a:r>
              <a:t/>
            </a:r>
            <a:endParaRPr/>
          </a:p>
          <a:p>
            <a:pPr indent="-228600" lvl="1" marL="685800" rtl="0" algn="l">
              <a:lnSpc>
                <a:spcPct val="90000"/>
              </a:lnSpc>
              <a:spcBef>
                <a:spcPts val="500"/>
              </a:spcBef>
              <a:spcAft>
                <a:spcPts val="0"/>
              </a:spcAft>
              <a:buClr>
                <a:schemeClr val="dk1"/>
              </a:buClr>
              <a:buSzPts val="2400"/>
              <a:buChar char="•"/>
            </a:pPr>
            <a:r>
              <a:rPr lang="en-US"/>
              <a:t>When you have an unordered collection of Python objects that can be pickled (which is how Python calls object serialization)</a:t>
            </a:r>
            <a:endParaRPr/>
          </a:p>
          <a:p>
            <a:pPr indent="-228600" lvl="1" marL="685800" rtl="0" algn="l">
              <a:lnSpc>
                <a:spcPct val="90000"/>
              </a:lnSpc>
              <a:spcBef>
                <a:spcPts val="500"/>
              </a:spcBef>
              <a:spcAft>
                <a:spcPts val="0"/>
              </a:spcAft>
              <a:buClr>
                <a:schemeClr val="dk1"/>
              </a:buClr>
              <a:buSzPts val="2400"/>
              <a:buChar char="•"/>
            </a:pPr>
            <a:r>
              <a:rPr lang="en-US"/>
              <a:t>When you have unordered key, value pairs, like in a Python dictionary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2c0d1164c4e_0_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RDD</a:t>
            </a:r>
            <a:endParaRPr/>
          </a:p>
        </p:txBody>
      </p:sp>
      <p:pic>
        <p:nvPicPr>
          <p:cNvPr descr="A picture containing electronics, screenshot&#10;&#10;Description automatically generated" id="585" name="Google Shape;585;g2c0d1164c4e_0_29"/>
          <p:cNvPicPr preferRelativeResize="0"/>
          <p:nvPr>
            <p:ph idx="1" type="body"/>
          </p:nvPr>
        </p:nvPicPr>
        <p:blipFill rotWithShape="1">
          <a:blip r:embed="rId3">
            <a:alphaModFix/>
          </a:blip>
          <a:srcRect b="0" l="0" r="0" t="0"/>
          <a:stretch/>
        </p:blipFill>
        <p:spPr>
          <a:xfrm>
            <a:off x="554354" y="1335303"/>
            <a:ext cx="5541600" cy="5157600"/>
          </a:xfrm>
          <a:prstGeom prst="rect">
            <a:avLst/>
          </a:prstGeom>
          <a:noFill/>
          <a:ln>
            <a:noFill/>
          </a:ln>
        </p:spPr>
      </p:pic>
      <p:sp>
        <p:nvSpPr>
          <p:cNvPr id="586" name="Google Shape;586;g2c0d1164c4e_0_29"/>
          <p:cNvSpPr txBox="1"/>
          <p:nvPr/>
        </p:nvSpPr>
        <p:spPr>
          <a:xfrm>
            <a:off x="6522016" y="3721769"/>
            <a:ext cx="4675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The collection_rdd. Each object is independent from the others in the container—no column, no structure, no schema.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31" name="Google Shape;131;p7"/>
          <p:cNvPicPr preferRelativeResize="0"/>
          <p:nvPr>
            <p:ph idx="1" type="body"/>
          </p:nvPr>
        </p:nvPicPr>
        <p:blipFill rotWithShape="1">
          <a:blip r:embed="rId3">
            <a:alphaModFix/>
          </a:blip>
          <a:srcRect b="0" l="0" r="0" t="0"/>
          <a:stretch/>
        </p:blipFill>
        <p:spPr>
          <a:xfrm>
            <a:off x="2147768" y="1825625"/>
            <a:ext cx="7896463" cy="435133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c0d1164c4e_0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92" name="Google Shape;592;g2c0d1164c4e_0_3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Unlike the data frame, where most of our data manipulation tool kit revolved around columns, RDD revolves around objects</a:t>
            </a:r>
            <a:endParaRPr/>
          </a:p>
          <a:p>
            <a:pPr indent="-228600" lvl="0" marL="228600" rtl="0" algn="l">
              <a:lnSpc>
                <a:spcPct val="90000"/>
              </a:lnSpc>
              <a:spcBef>
                <a:spcPts val="1000"/>
              </a:spcBef>
              <a:spcAft>
                <a:spcPts val="0"/>
              </a:spcAft>
              <a:buClr>
                <a:schemeClr val="dk1"/>
              </a:buClr>
              <a:buSzPts val="2800"/>
              <a:buChar char="•"/>
            </a:pPr>
            <a:r>
              <a:rPr lang="en-US"/>
              <a:t>think of an RDD as a bag of elements with no order or relationship to one another. Each element is independent of the other.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c0d1164c4e_0_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Create a RDD from Python list</a:t>
            </a:r>
            <a:endParaRPr/>
          </a:p>
        </p:txBody>
      </p:sp>
      <p:sp>
        <p:nvSpPr>
          <p:cNvPr id="599" name="Google Shape;599;g2c0d1164c4e_0_4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 </a:t>
            </a:r>
            <a:endParaRPr/>
          </a:p>
        </p:txBody>
      </p:sp>
      <p:pic>
        <p:nvPicPr>
          <p:cNvPr descr="Graphical user interface, text, application&#10;&#10;Description automatically generated" id="600" name="Google Shape;600;g2c0d1164c4e_0_41"/>
          <p:cNvPicPr preferRelativeResize="0"/>
          <p:nvPr/>
        </p:nvPicPr>
        <p:blipFill rotWithShape="1">
          <a:blip r:embed="rId3">
            <a:alphaModFix/>
          </a:blip>
          <a:srcRect b="0" l="0" r="0" t="0"/>
          <a:stretch/>
        </p:blipFill>
        <p:spPr>
          <a:xfrm>
            <a:off x="1389312" y="1690688"/>
            <a:ext cx="9185328" cy="477637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2c0d1164c4e_0_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07" name="Google Shape;607;g2c0d1164c4e_0_4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Compared to a data frame, the RDD is much more freestyle in terms of what it accepts. </a:t>
            </a:r>
            <a:endParaRPr/>
          </a:p>
          <a:p>
            <a:pPr indent="-228600" lvl="0" marL="228600" rtl="0" algn="l">
              <a:lnSpc>
                <a:spcPct val="90000"/>
              </a:lnSpc>
              <a:spcBef>
                <a:spcPts val="1000"/>
              </a:spcBef>
              <a:spcAft>
                <a:spcPts val="0"/>
              </a:spcAft>
              <a:buClr>
                <a:schemeClr val="dk1"/>
              </a:buClr>
              <a:buSzPts val="2800"/>
              <a:buChar char="•"/>
            </a:pPr>
            <a:r>
              <a:rPr lang="en-US"/>
              <a:t>If we were trying to store an integer, a string, a floating-point number, a tuple, and a dictionary in a single column, the data frame would have (and fail) to find a common denominator to fit those different types of data.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c0d1164c4e_0_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Manipulating data RDD way: map(), filter(), reduce()</a:t>
            </a:r>
            <a:endParaRPr/>
          </a:p>
        </p:txBody>
      </p:sp>
      <p:sp>
        <p:nvSpPr>
          <p:cNvPr id="613" name="Google Shape;613;g2c0d1164c4e_0_5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Manipulating data with an RDD feels like giving orders to an army as a general: </a:t>
            </a:r>
            <a:endParaRPr/>
          </a:p>
          <a:p>
            <a:pPr indent="-228600" lvl="1" marL="685800" rtl="0" algn="l">
              <a:lnSpc>
                <a:spcPct val="90000"/>
              </a:lnSpc>
              <a:spcBef>
                <a:spcPts val="500"/>
              </a:spcBef>
              <a:spcAft>
                <a:spcPts val="0"/>
              </a:spcAft>
              <a:buClr>
                <a:schemeClr val="dk1"/>
              </a:buClr>
              <a:buSzPts val="2400"/>
              <a:buChar char="•"/>
            </a:pPr>
            <a:r>
              <a:rPr lang="en-US"/>
              <a:t>you have full obedience from your privates/divisions in the field/cluster</a:t>
            </a:r>
            <a:endParaRPr/>
          </a:p>
          <a:p>
            <a:pPr indent="-228600" lvl="1" marL="685800" rtl="0" algn="l">
              <a:lnSpc>
                <a:spcPct val="90000"/>
              </a:lnSpc>
              <a:spcBef>
                <a:spcPts val="500"/>
              </a:spcBef>
              <a:spcAft>
                <a:spcPts val="0"/>
              </a:spcAft>
              <a:buClr>
                <a:schemeClr val="dk1"/>
              </a:buClr>
              <a:buSzPts val="2400"/>
              <a:buChar char="•"/>
            </a:pPr>
            <a:r>
              <a:rPr lang="en-US"/>
              <a:t>if you give an incomplete or wrong order, you’ll cause havoc within your troops/RDD. </a:t>
            </a:r>
            <a:endParaRPr/>
          </a:p>
          <a:p>
            <a:pPr indent="-228600" lvl="1" marL="685800" rtl="0" algn="l">
              <a:lnSpc>
                <a:spcPct val="90000"/>
              </a:lnSpc>
              <a:spcBef>
                <a:spcPts val="500"/>
              </a:spcBef>
              <a:spcAft>
                <a:spcPts val="0"/>
              </a:spcAft>
              <a:buClr>
                <a:schemeClr val="dk1"/>
              </a:buClr>
              <a:buSzPts val="2400"/>
              <a:buChar char="•"/>
            </a:pPr>
            <a:r>
              <a:rPr lang="en-US"/>
              <a:t>each division has its own specific type of order it can perform,</a:t>
            </a:r>
            <a:endParaRPr/>
          </a:p>
          <a:p>
            <a:pPr indent="-228600" lvl="0" marL="228600" rtl="0" algn="l">
              <a:lnSpc>
                <a:spcPct val="90000"/>
              </a:lnSpc>
              <a:spcBef>
                <a:spcPts val="1000"/>
              </a:spcBef>
              <a:spcAft>
                <a:spcPts val="0"/>
              </a:spcAft>
              <a:buClr>
                <a:schemeClr val="dk1"/>
              </a:buClr>
              <a:buSzPts val="2800"/>
              <a:buChar char="•"/>
            </a:pPr>
            <a:r>
              <a:rPr lang="en-US"/>
              <a:t>pySpark.RDD object: map(), filter(), reduce()</a:t>
            </a:r>
            <a:endParaRPr/>
          </a:p>
          <a:p>
            <a:pPr indent="-228600" lvl="0" marL="228600" rtl="0" algn="l">
              <a:lnSpc>
                <a:spcPct val="90000"/>
              </a:lnSpc>
              <a:spcBef>
                <a:spcPts val="1000"/>
              </a:spcBef>
              <a:spcAft>
                <a:spcPts val="0"/>
              </a:spcAft>
              <a:buClr>
                <a:schemeClr val="dk1"/>
              </a:buClr>
              <a:buSzPts val="2800"/>
              <a:buChar char="•"/>
            </a:pPr>
            <a:r>
              <a:rPr lang="en-US"/>
              <a:t>take a function (that we will call f) as their only parameter and return a copy of the RDD with the desired modifications. </a:t>
            </a:r>
            <a:endParaRPr/>
          </a:p>
          <a:p>
            <a:pPr indent="-228600" lvl="0" marL="228600" rtl="0" algn="l">
              <a:lnSpc>
                <a:spcPct val="90000"/>
              </a:lnSpc>
              <a:spcBef>
                <a:spcPts val="1000"/>
              </a:spcBef>
              <a:spcAft>
                <a:spcPts val="0"/>
              </a:spcAft>
              <a:buClr>
                <a:schemeClr val="dk1"/>
              </a:buClr>
              <a:buSzPts val="2800"/>
              <a:buChar char="•"/>
            </a:pPr>
            <a:r>
              <a:rPr lang="en-US"/>
              <a:t>We call functions that take other functions as parameters higher-order functions.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2c0d1164c4e_0_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Apply one function to every object: map</a:t>
            </a:r>
            <a:endParaRPr/>
          </a:p>
        </p:txBody>
      </p:sp>
      <p:sp>
        <p:nvSpPr>
          <p:cNvPr id="620" name="Google Shape;620;g2c0d1164c4e_0_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PySpark provides map(). This directly echoes the functionality of the map() function in Python.</a:t>
            </a:r>
            <a:endParaRPr/>
          </a:p>
        </p:txBody>
      </p:sp>
      <p:pic>
        <p:nvPicPr>
          <p:cNvPr descr="Text&#10;&#10;Description automatically generated" id="621" name="Google Shape;621;g2c0d1164c4e_0_59"/>
          <p:cNvPicPr preferRelativeResize="0"/>
          <p:nvPr/>
        </p:nvPicPr>
        <p:blipFill rotWithShape="1">
          <a:blip r:embed="rId3">
            <a:alphaModFix/>
          </a:blip>
          <a:srcRect b="0" l="0" r="0" t="0"/>
          <a:stretch/>
        </p:blipFill>
        <p:spPr>
          <a:xfrm>
            <a:off x="5182269" y="2369056"/>
            <a:ext cx="5854702" cy="426636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2c0d1164c4e_0_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Diagram&#10;&#10;Description automatically generated" id="628" name="Google Shape;628;g2c0d1164c4e_0_66"/>
          <p:cNvPicPr preferRelativeResize="0"/>
          <p:nvPr>
            <p:ph idx="1" type="body"/>
          </p:nvPr>
        </p:nvPicPr>
        <p:blipFill rotWithShape="1">
          <a:blip r:embed="rId3">
            <a:alphaModFix/>
          </a:blip>
          <a:srcRect b="0" l="0" r="0" t="0"/>
          <a:stretch/>
        </p:blipFill>
        <p:spPr>
          <a:xfrm>
            <a:off x="1170407" y="930442"/>
            <a:ext cx="8415300" cy="5246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2c0d1164c4e_0_7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Try block</a:t>
            </a:r>
            <a:endParaRPr/>
          </a:p>
        </p:txBody>
      </p:sp>
      <p:pic>
        <p:nvPicPr>
          <p:cNvPr descr="Graphical user interface, text, application, email&#10;&#10;Description automatically generated" id="635" name="Google Shape;635;g2c0d1164c4e_0_72"/>
          <p:cNvPicPr preferRelativeResize="0"/>
          <p:nvPr>
            <p:ph idx="1" type="body"/>
          </p:nvPr>
        </p:nvPicPr>
        <p:blipFill rotWithShape="1">
          <a:blip r:embed="rId3">
            <a:alphaModFix/>
          </a:blip>
          <a:srcRect b="0" l="0" r="0" t="0"/>
          <a:stretch/>
        </p:blipFill>
        <p:spPr>
          <a:xfrm>
            <a:off x="2165350" y="1905794"/>
            <a:ext cx="7861200" cy="4191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2c0d1164c4e_0_7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641" name="Google Shape;641;g2c0d1164c4e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you use map() to apply a function to every element of the RDD. Because of the flexibility of the RDD, PySpark does not give you any safeguards regarding the content of the RDD. </a:t>
            </a:r>
            <a:endParaRPr/>
          </a:p>
          <a:p>
            <a:pPr indent="-228600" lvl="0" marL="228600" rtl="0" algn="l">
              <a:lnSpc>
                <a:spcPct val="90000"/>
              </a:lnSpc>
              <a:spcBef>
                <a:spcPts val="1000"/>
              </a:spcBef>
              <a:spcAft>
                <a:spcPts val="0"/>
              </a:spcAft>
              <a:buClr>
                <a:schemeClr val="dk1"/>
              </a:buClr>
              <a:buSzPts val="2800"/>
              <a:buChar char="•"/>
            </a:pPr>
            <a:r>
              <a:rPr lang="en-US"/>
              <a:t>Developer is responsible for making your function robust regardless of the input.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2c0d1164c4e_0_8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Keep what you want with filter()</a:t>
            </a:r>
            <a:endParaRPr/>
          </a:p>
        </p:txBody>
      </p:sp>
      <p:sp>
        <p:nvSpPr>
          <p:cNvPr id="647" name="Google Shape;647;g2c0d1164c4e_0_8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filter() is used to keep only the element that satisfies a predicate. </a:t>
            </a:r>
            <a:endParaRPr/>
          </a:p>
          <a:p>
            <a:pPr indent="-228600" lvl="0" marL="228600" rtl="0" algn="l">
              <a:lnSpc>
                <a:spcPct val="90000"/>
              </a:lnSpc>
              <a:spcBef>
                <a:spcPts val="1000"/>
              </a:spcBef>
              <a:spcAft>
                <a:spcPts val="0"/>
              </a:spcAft>
              <a:buClr>
                <a:schemeClr val="dk1"/>
              </a:buClr>
              <a:buSzPts val="2800"/>
              <a:buChar char="•"/>
            </a:pPr>
            <a:r>
              <a:rPr lang="en-US"/>
              <a:t>The RDD version of filter() is a little different than the data frame version: </a:t>
            </a:r>
            <a:endParaRPr/>
          </a:p>
          <a:p>
            <a:pPr indent="-228600" lvl="1" marL="685800" rtl="0" algn="l">
              <a:lnSpc>
                <a:spcPct val="90000"/>
              </a:lnSpc>
              <a:spcBef>
                <a:spcPts val="500"/>
              </a:spcBef>
              <a:spcAft>
                <a:spcPts val="0"/>
              </a:spcAft>
              <a:buClr>
                <a:schemeClr val="dk1"/>
              </a:buClr>
              <a:buSzPts val="2400"/>
              <a:buChar char="•"/>
            </a:pPr>
            <a:r>
              <a:rPr lang="en-US"/>
              <a:t>it takes a function f, which applies to each object (or element) and keeps only those that return a truthful value.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2c0d1164c4e_0_8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Text&#10;&#10;Description automatically generated with medium confidence" id="654" name="Google Shape;654;g2c0d1164c4e_0_88"/>
          <p:cNvPicPr preferRelativeResize="0"/>
          <p:nvPr>
            <p:ph idx="1" type="body"/>
          </p:nvPr>
        </p:nvPicPr>
        <p:blipFill rotWithShape="1">
          <a:blip r:embed="rId3">
            <a:alphaModFix/>
          </a:blip>
          <a:srcRect b="0" l="0" r="0" t="0"/>
          <a:stretch/>
        </p:blipFill>
        <p:spPr>
          <a:xfrm>
            <a:off x="838200" y="2149642"/>
            <a:ext cx="10469700" cy="2903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PySpark for analyzing and processing tabular data</a:t>
            </a:r>
            <a:endParaRPr/>
          </a:p>
        </p:txBody>
      </p:sp>
      <p:sp>
        <p:nvSpPr>
          <p:cNvPr id="138" name="Google Shape;138;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Exploratory data analysis (EDA) For Large data set , explore and ask introductory questions </a:t>
            </a:r>
            <a:endParaRPr/>
          </a:p>
          <a:p>
            <a:pPr indent="-228600" lvl="1" marL="685800" rtl="0" algn="l">
              <a:lnSpc>
                <a:spcPct val="90000"/>
              </a:lnSpc>
              <a:spcBef>
                <a:spcPts val="500"/>
              </a:spcBef>
              <a:spcAft>
                <a:spcPts val="0"/>
              </a:spcAft>
              <a:buClr>
                <a:schemeClr val="dk1"/>
              </a:buClr>
              <a:buSzPts val="2400"/>
              <a:buChar char="•"/>
            </a:pPr>
            <a:r>
              <a:rPr lang="en-US"/>
              <a:t>First step for data analysis</a:t>
            </a:r>
            <a:endParaRPr/>
          </a:p>
          <a:p>
            <a:pPr indent="-228600" lvl="0" marL="228600" rtl="0" algn="l">
              <a:lnSpc>
                <a:spcPct val="90000"/>
              </a:lnSpc>
              <a:spcBef>
                <a:spcPts val="1000"/>
              </a:spcBef>
              <a:spcAft>
                <a:spcPts val="0"/>
              </a:spcAft>
              <a:buClr>
                <a:schemeClr val="dk1"/>
              </a:buClr>
              <a:buSzPts val="2800"/>
              <a:buChar char="•"/>
            </a:pPr>
            <a:r>
              <a:rPr lang="en-US"/>
              <a:t>Graphical exploratory data analysis</a:t>
            </a:r>
            <a:endParaRPr/>
          </a:p>
          <a:p>
            <a:pPr indent="-228600" lvl="1" marL="685800" rtl="0" algn="l">
              <a:lnSpc>
                <a:spcPct val="90000"/>
              </a:lnSpc>
              <a:spcBef>
                <a:spcPts val="500"/>
              </a:spcBef>
              <a:spcAft>
                <a:spcPts val="0"/>
              </a:spcAft>
              <a:buClr>
                <a:schemeClr val="dk1"/>
              </a:buClr>
              <a:buSzPts val="2400"/>
              <a:buChar char="•"/>
            </a:pPr>
            <a:r>
              <a:rPr lang="en-US"/>
              <a:t>PySpark doesn’t provide any charting capabilities like Matplotlib and plot.ly</a:t>
            </a:r>
            <a:endParaRPr/>
          </a:p>
          <a:p>
            <a:pPr indent="-228600" lvl="1" marL="685800" rtl="0" algn="l">
              <a:lnSpc>
                <a:spcPct val="90000"/>
              </a:lnSpc>
              <a:spcBef>
                <a:spcPts val="500"/>
              </a:spcBef>
              <a:spcAft>
                <a:spcPts val="0"/>
              </a:spcAft>
              <a:buClr>
                <a:schemeClr val="dk1"/>
              </a:buClr>
              <a:buSzPts val="2400"/>
              <a:buChar char="•"/>
            </a:pPr>
            <a:r>
              <a:rPr lang="en-US"/>
              <a:t>Since data is distributed</a:t>
            </a:r>
            <a:endParaRPr/>
          </a:p>
          <a:p>
            <a:pPr indent="-228600" lvl="1" marL="685800" rtl="0" algn="l">
              <a:lnSpc>
                <a:spcPct val="90000"/>
              </a:lnSpc>
              <a:spcBef>
                <a:spcPts val="500"/>
              </a:spcBef>
              <a:spcAft>
                <a:spcPts val="0"/>
              </a:spcAft>
              <a:buClr>
                <a:schemeClr val="dk1"/>
              </a:buClr>
              <a:buSzPts val="2400"/>
              <a:buChar char="•"/>
            </a:pPr>
            <a:r>
              <a:rPr lang="en-US"/>
              <a:t>toPandas() – to transform PySpark data frame to Pandas data frame, then use charting library.</a:t>
            </a:r>
            <a:endParaRPr/>
          </a:p>
          <a:p>
            <a:pPr indent="-228600" lvl="2" marL="1143000" rtl="0" algn="l">
              <a:lnSpc>
                <a:spcPct val="90000"/>
              </a:lnSpc>
              <a:spcBef>
                <a:spcPts val="500"/>
              </a:spcBef>
              <a:spcAft>
                <a:spcPts val="0"/>
              </a:spcAft>
              <a:buClr>
                <a:schemeClr val="dk1"/>
              </a:buClr>
              <a:buSzPts val="2000"/>
              <a:buChar char="•"/>
            </a:pPr>
            <a:r>
              <a:rPr lang="en-US"/>
              <a:t>Loose the advantage of working on multiple machines as data is saved on a drive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2c0d1164c4e_0_9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Named function vs lambda</a:t>
            </a:r>
            <a:endParaRPr/>
          </a:p>
        </p:txBody>
      </p:sp>
      <p:pic>
        <p:nvPicPr>
          <p:cNvPr descr="Table&#10;&#10;Description automatically generated with low confidence" id="661" name="Google Shape;661;g2c0d1164c4e_0_94"/>
          <p:cNvPicPr preferRelativeResize="0"/>
          <p:nvPr>
            <p:ph idx="1" type="body"/>
          </p:nvPr>
        </p:nvPicPr>
        <p:blipFill rotWithShape="1">
          <a:blip r:embed="rId3">
            <a:alphaModFix/>
          </a:blip>
          <a:srcRect b="0" l="0" r="0" t="0"/>
          <a:stretch/>
        </p:blipFill>
        <p:spPr>
          <a:xfrm>
            <a:off x="1600200" y="2350294"/>
            <a:ext cx="8991600" cy="3302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c0d1164c4e_0_10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668" name="Google Shape;668;g2c0d1164c4e_0_10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a:t>
            </a:r>
            <a:endParaRPr/>
          </a:p>
        </p:txBody>
      </p:sp>
      <p:pic>
        <p:nvPicPr>
          <p:cNvPr descr="Diagram&#10;&#10;Description automatically generated" id="669" name="Google Shape;669;g2c0d1164c4e_0_100"/>
          <p:cNvPicPr preferRelativeResize="0"/>
          <p:nvPr/>
        </p:nvPicPr>
        <p:blipFill rotWithShape="1">
          <a:blip r:embed="rId3">
            <a:alphaModFix/>
          </a:blip>
          <a:srcRect b="0" l="0" r="0" t="0"/>
          <a:stretch/>
        </p:blipFill>
        <p:spPr>
          <a:xfrm>
            <a:off x="1682750" y="681037"/>
            <a:ext cx="8826500" cy="4889500"/>
          </a:xfrm>
          <a:prstGeom prst="rect">
            <a:avLst/>
          </a:prstGeom>
          <a:noFill/>
          <a:ln>
            <a:noFill/>
          </a:ln>
        </p:spPr>
      </p:pic>
      <p:sp>
        <p:nvSpPr>
          <p:cNvPr id="670" name="Google Shape;670;g2c0d1164c4e_0_100"/>
          <p:cNvSpPr txBox="1"/>
          <p:nvPr/>
        </p:nvSpPr>
        <p:spPr>
          <a:xfrm>
            <a:off x="2103187" y="5892710"/>
            <a:ext cx="84060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Filtering our RDD to keep only int and float. Our predicate function is applied element-wise, and only the values leading to truthy predicates are kept.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2c0d1164c4e_0_1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i="1" lang="en-US" sz="3600" cap="none"/>
              <a:t>TWO ELEMENTS COME IN, ONE COMES OUT: REDUCE()</a:t>
            </a:r>
            <a:endParaRPr sz="3600"/>
          </a:p>
        </p:txBody>
      </p:sp>
      <p:sp>
        <p:nvSpPr>
          <p:cNvPr id="676" name="Google Shape;676;g2c0d1164c4e_0_10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enables the summarization of data (similar to groupby()/agg()) using the data frame. reduce(), is used to reduce elements in an RDD.</a:t>
            </a:r>
            <a:endParaRPr/>
          </a:p>
          <a:p>
            <a:pPr indent="-228600" lvl="0" marL="228600" rtl="0" algn="l">
              <a:lnSpc>
                <a:spcPct val="90000"/>
              </a:lnSpc>
              <a:spcBef>
                <a:spcPts val="1000"/>
              </a:spcBef>
              <a:spcAft>
                <a:spcPts val="0"/>
              </a:spcAft>
              <a:buClr>
                <a:schemeClr val="dk1"/>
              </a:buClr>
              <a:buSzPts val="2800"/>
              <a:buChar char="•"/>
            </a:pPr>
            <a:r>
              <a:rPr lang="en-US"/>
              <a:t>By reducing -  taking two elements and applying a function that will return only one element. PySpark will apply the function to the first two elements, then apply it again to the result and the third element, and so on, until there are no elements left.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2c0d1164c4e_0_1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Graphical user interface, text, application&#10;&#10;Description automatically generated" id="683" name="Google Shape;683;g2c0d1164c4e_0_113"/>
          <p:cNvPicPr preferRelativeResize="0"/>
          <p:nvPr>
            <p:ph idx="1" type="body"/>
          </p:nvPr>
        </p:nvPicPr>
        <p:blipFill rotWithShape="1">
          <a:blip r:embed="rId3">
            <a:alphaModFix/>
          </a:blip>
          <a:srcRect b="0" l="0" r="0" t="0"/>
          <a:stretch/>
        </p:blipFill>
        <p:spPr>
          <a:xfrm>
            <a:off x="945643" y="1690688"/>
            <a:ext cx="10408200" cy="37773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2c0d1164c4e_0_1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pic>
        <p:nvPicPr>
          <p:cNvPr descr="Diagram&#10;&#10;Description automatically generated" id="689" name="Google Shape;689;g2c0d1164c4e_0_119"/>
          <p:cNvPicPr preferRelativeResize="0"/>
          <p:nvPr>
            <p:ph idx="1" type="body"/>
          </p:nvPr>
        </p:nvPicPr>
        <p:blipFill rotWithShape="1">
          <a:blip r:embed="rId3">
            <a:alphaModFix/>
          </a:blip>
          <a:srcRect b="0" l="0" r="0" t="0"/>
          <a:stretch/>
        </p:blipFill>
        <p:spPr>
          <a:xfrm>
            <a:off x="1742889" y="1315453"/>
            <a:ext cx="7879500" cy="4861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c0d1164c4e_0_1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Reduce() in a distributed world</a:t>
            </a:r>
            <a:endParaRPr/>
          </a:p>
        </p:txBody>
      </p:sp>
      <p:sp>
        <p:nvSpPr>
          <p:cNvPr id="696" name="Google Shape;696;g2c0d1164c4e_0_1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Because of PySpark’s distributed nature, the data of an RDD can be distributed across multiple partitions. </a:t>
            </a:r>
            <a:endParaRPr/>
          </a:p>
          <a:p>
            <a:pPr indent="-228600" lvl="0" marL="228600" rtl="0" algn="l">
              <a:lnSpc>
                <a:spcPct val="90000"/>
              </a:lnSpc>
              <a:spcBef>
                <a:spcPts val="1000"/>
              </a:spcBef>
              <a:spcAft>
                <a:spcPts val="0"/>
              </a:spcAft>
              <a:buClr>
                <a:schemeClr val="dk1"/>
              </a:buClr>
              <a:buSzPts val="2800"/>
              <a:buChar char="•"/>
            </a:pPr>
            <a:r>
              <a:rPr lang="en-US"/>
              <a:t>The reduce() function will be applied independently on each partition, and then each intermediate value will be sent to the master node for the final reduction. </a:t>
            </a:r>
            <a:endParaRPr/>
          </a:p>
          <a:p>
            <a:pPr indent="-228600" lvl="0" marL="228600" rtl="0" algn="l">
              <a:lnSpc>
                <a:spcPct val="90000"/>
              </a:lnSpc>
              <a:spcBef>
                <a:spcPts val="1000"/>
              </a:spcBef>
              <a:spcAft>
                <a:spcPts val="0"/>
              </a:spcAft>
              <a:buClr>
                <a:schemeClr val="dk1"/>
              </a:buClr>
              <a:buSzPts val="2800"/>
              <a:buChar char="•"/>
            </a:pPr>
            <a:r>
              <a:rPr lang="en-US"/>
              <a:t>Because of this, you need to provide a commutative and associative function to reduce().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2c0d1164c4e_0_1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Commutative and associative functions</a:t>
            </a:r>
            <a:endParaRPr/>
          </a:p>
        </p:txBody>
      </p:sp>
      <p:pic>
        <p:nvPicPr>
          <p:cNvPr descr="Graphical user interface, text&#10;&#10;Description automatically generated" id="702" name="Google Shape;702;g2c0d1164c4e_0_130"/>
          <p:cNvPicPr preferRelativeResize="0"/>
          <p:nvPr>
            <p:ph idx="1" type="body"/>
          </p:nvPr>
        </p:nvPicPr>
        <p:blipFill rotWithShape="1">
          <a:blip r:embed="rId3">
            <a:alphaModFix/>
          </a:blip>
          <a:srcRect b="0" l="0" r="0" t="0"/>
          <a:stretch/>
        </p:blipFill>
        <p:spPr>
          <a:xfrm>
            <a:off x="1397000" y="1899444"/>
            <a:ext cx="9398100" cy="4203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2c0d1164c4e_0_1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PySpark RDD API</a:t>
            </a:r>
            <a:endParaRPr/>
          </a:p>
        </p:txBody>
      </p:sp>
      <p:sp>
        <p:nvSpPr>
          <p:cNvPr id="708" name="Google Shape;708;g2c0d1164c4e_0_13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covered how the RDD applies transformations to its elements through higher-order functions such as map(), filter(), and reduce(). </a:t>
            </a:r>
            <a:endParaRPr/>
          </a:p>
          <a:p>
            <a:pPr indent="-228600" lvl="0" marL="228600" rtl="0" algn="l">
              <a:lnSpc>
                <a:spcPct val="90000"/>
              </a:lnSpc>
              <a:spcBef>
                <a:spcPts val="1000"/>
              </a:spcBef>
              <a:spcAft>
                <a:spcPts val="0"/>
              </a:spcAft>
              <a:buClr>
                <a:schemeClr val="dk1"/>
              </a:buClr>
              <a:buSzPts val="2800"/>
              <a:buChar char="•"/>
            </a:pPr>
            <a:r>
              <a:rPr lang="en-US"/>
              <a:t>Those higher-order functions apply the functions passed as parameters to each element, making the RDD element-major (or row-major).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dataset</a:t>
            </a:r>
            <a:endParaRPr/>
          </a:p>
        </p:txBody>
      </p:sp>
      <p:sp>
        <p:nvSpPr>
          <p:cNvPr id="145" name="Google Shape;145;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Canadian Radio-Television and Telecommunications Commission</a:t>
            </a:r>
            <a:endParaRPr/>
          </a:p>
          <a:p>
            <a:pPr indent="0" lvl="0" marL="0" rtl="0" algn="l">
              <a:lnSpc>
                <a:spcPct val="90000"/>
              </a:lnSpc>
              <a:spcBef>
                <a:spcPts val="1000"/>
              </a:spcBef>
              <a:spcAft>
                <a:spcPts val="0"/>
              </a:spcAft>
              <a:buClr>
                <a:schemeClr val="dk1"/>
              </a:buClr>
              <a:buSzPts val="2800"/>
              <a:buNone/>
            </a:pPr>
            <a:r>
              <a:rPr lang="en-US"/>
              <a:t>Canada Open data portal: Download from http://mng.bz/y4YJ</a:t>
            </a:r>
            <a:endParaRPr/>
          </a:p>
        </p:txBody>
      </p:sp>
      <p:pic>
        <p:nvPicPr>
          <p:cNvPr descr="Graphical user interface, text, application, chat or text message&#10;&#10;Description automatically generated" id="146" name="Google Shape;146;p9"/>
          <p:cNvPicPr preferRelativeResize="0"/>
          <p:nvPr/>
        </p:nvPicPr>
        <p:blipFill rotWithShape="1">
          <a:blip r:embed="rId3">
            <a:alphaModFix/>
          </a:blip>
          <a:srcRect b="0" l="0" r="0" t="0"/>
          <a:stretch/>
        </p:blipFill>
        <p:spPr>
          <a:xfrm>
            <a:off x="730985" y="2998708"/>
            <a:ext cx="10622815" cy="20051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2022-08-06T20:28:46Z</dcterms:created>
  <dc:creator>Annie T O'Rourke</dc:creator>
</cp:coreProperties>
</file>